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80" r:id="rId4"/>
    <p:sldId id="269" r:id="rId5"/>
    <p:sldId id="278" r:id="rId6"/>
    <p:sldId id="281" r:id="rId7"/>
    <p:sldId id="284" r:id="rId8"/>
    <p:sldId id="285" r:id="rId9"/>
    <p:sldId id="261" r:id="rId10"/>
    <p:sldId id="276" r:id="rId11"/>
    <p:sldId id="263" r:id="rId12"/>
    <p:sldId id="275" r:id="rId13"/>
    <p:sldId id="274" r:id="rId14"/>
    <p:sldId id="267" r:id="rId15"/>
    <p:sldId id="268" r:id="rId16"/>
    <p:sldId id="271" r:id="rId17"/>
    <p:sldId id="282" r:id="rId18"/>
    <p:sldId id="28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9749DB-C995-45B7-A89F-B70909E25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2379887"/>
            <a:ext cx="8361229" cy="2098226"/>
          </a:xfrm>
        </p:spPr>
        <p:txBody>
          <a:bodyPr/>
          <a:lstStyle/>
          <a:p>
            <a:r>
              <a:rPr lang="fi-FI" sz="4800" dirty="0"/>
              <a:t>Vararikkoteoria riskittömän sijoitustuoton ollessa saatavilla</a:t>
            </a:r>
          </a:p>
        </p:txBody>
      </p:sp>
    </p:spTree>
    <p:extLst>
      <p:ext uri="{BB962C8B-B14F-4D97-AF65-F5344CB8AC3E}">
        <p14:creationId xmlns:p14="http://schemas.microsoft.com/office/powerpoint/2010/main" val="1750895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85D1E4-1901-480E-83BA-FC97856A8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Kokonaisvahinkomäärä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10C87A-3341-4897-B3EE-7EDBA6D18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Cramér</a:t>
            </a:r>
            <a:r>
              <a:rPr lang="fi-FI" dirty="0"/>
              <a:t>-Lundbergin mallin avulla kuvataan kokonaisvahinkomäärää S(t) käyttämällä yhdistettyä </a:t>
            </a:r>
            <a:r>
              <a:rPr lang="fi-FI" dirty="0" err="1"/>
              <a:t>Poisson</a:t>
            </a:r>
            <a:r>
              <a:rPr lang="fi-FI" dirty="0"/>
              <a:t>-prosessia parametrilla (λ, F)</a:t>
            </a:r>
          </a:p>
          <a:p>
            <a:r>
              <a:rPr lang="fi-FI" dirty="0"/>
              <a:t>Vahinkojen suurusjakauman F oletetaan olevan paksuhäntäinen ja säännöllisesti vaihteleva</a:t>
            </a:r>
          </a:p>
          <a:p>
            <a:r>
              <a:rPr lang="fi-FI" dirty="0"/>
              <a:t>Kokonaisvahinkomäärän odotusarvo on </a:t>
            </a:r>
            <a:r>
              <a:rPr lang="el-GR" dirty="0"/>
              <a:t>ρ</a:t>
            </a:r>
            <a:r>
              <a:rPr lang="fi-FI" dirty="0"/>
              <a:t>=</a:t>
            </a:r>
            <a:r>
              <a:rPr lang="el-GR" dirty="0"/>
              <a:t>λμ</a:t>
            </a:r>
            <a:r>
              <a:rPr lang="fi-FI" dirty="0"/>
              <a:t>, missä </a:t>
            </a:r>
            <a:r>
              <a:rPr lang="el-GR" dirty="0"/>
              <a:t>μ</a:t>
            </a:r>
            <a:r>
              <a:rPr lang="fi-FI" dirty="0"/>
              <a:t> on vahingon suuruusjakauman odotusarvo</a:t>
            </a:r>
          </a:p>
        </p:txBody>
      </p:sp>
    </p:spTree>
    <p:extLst>
      <p:ext uri="{BB962C8B-B14F-4D97-AF65-F5344CB8AC3E}">
        <p14:creationId xmlns:p14="http://schemas.microsoft.com/office/powerpoint/2010/main" val="4141575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693285-47F6-4695-B242-69EF79DFE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Riskiprosessi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606B3DD-F388-46BC-B6F9-519148697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25748"/>
            <a:ext cx="10079502" cy="2551652"/>
          </a:xfrm>
        </p:spPr>
        <p:txBody>
          <a:bodyPr>
            <a:normAutofit/>
          </a:bodyPr>
          <a:lstStyle/>
          <a:p>
            <a:r>
              <a:rPr lang="fi-FI" dirty="0"/>
              <a:t>Vakuutusyhtiön varallisuus koostuu alkupääomasta, vakuutusmaksutulosta ja vahingonkorvausmenoista</a:t>
            </a:r>
          </a:p>
          <a:p>
            <a:r>
              <a:rPr lang="fi-FI" dirty="0"/>
              <a:t>Lisäksi yhtiö saa korkoa varoillensa. Oletetaan, että korko on positiivinen vakio δ &gt; 0.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461C538-FB7F-45FC-944B-FB9A0D94F053}"/>
              </a:ext>
            </a:extLst>
          </p:cNvPr>
          <p:cNvPicPr/>
          <p:nvPr/>
        </p:nvPicPr>
        <p:blipFill rotWithShape="1">
          <a:blip r:embed="rId2"/>
          <a:srcRect l="20181" t="73954" r="29805" b="10749"/>
          <a:stretch/>
        </p:blipFill>
        <p:spPr bwMode="auto">
          <a:xfrm>
            <a:off x="1470990" y="3821198"/>
            <a:ext cx="9126825" cy="1485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5707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583D85-4600-4244-88A0-81FFB6B20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Vararikkotodennäköisyys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8177352A-D38E-4C5A-9690-073CEEE85F16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7330" t="29080" r="6267" b="34065"/>
          <a:stretch/>
        </p:blipFill>
        <p:spPr bwMode="auto">
          <a:xfrm>
            <a:off x="1219200" y="2171700"/>
            <a:ext cx="10163908" cy="2514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1623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2FFAEC-BD00-4669-A07F-4DD256F8C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Tutkielman päätulos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0A7CB561-5486-41E5-B22B-7055D371619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8880" t="27827" r="5562" b="28549"/>
          <a:stretch/>
        </p:blipFill>
        <p:spPr bwMode="auto">
          <a:xfrm>
            <a:off x="1077810" y="1503030"/>
            <a:ext cx="10895428" cy="30812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7E5F74B6-F6D5-4086-9AB3-FDD05A313373}"/>
              </a:ext>
            </a:extLst>
          </p:cNvPr>
          <p:cNvSpPr txBox="1">
            <a:spLocks/>
          </p:cNvSpPr>
          <p:nvPr/>
        </p:nvSpPr>
        <p:spPr>
          <a:xfrm>
            <a:off x="1724924" y="4584319"/>
            <a:ext cx="9601200" cy="1587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  <a:p>
            <a:r>
              <a:rPr lang="fi-FI" dirty="0"/>
              <a:t>Tulos ei riipu odotusarvosta </a:t>
            </a:r>
            <a:r>
              <a:rPr lang="el-GR" dirty="0"/>
              <a:t>μ</a:t>
            </a:r>
            <a:r>
              <a:rPr lang="fi-FI" dirty="0"/>
              <a:t>, vaan sama tulos pätee kaikille vahingon suuruuden jakaumille, joilla on säännöllisesti vaihteleva häntä indeksillä </a:t>
            </a:r>
            <a:r>
              <a:rPr lang="el-GR" dirty="0"/>
              <a:t>α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5644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B8D1FC-7C72-44AD-9143-5123E2672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Päätuloksen todistuksen teoreettista taustaa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F18F4E-0BAB-488D-B32E-792F40DB3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Todistuksessa käytetään integraalimuunnoksia ja konvoluutioita sekä niiden asymptoottista käyttäytymistä</a:t>
            </a:r>
          </a:p>
          <a:p>
            <a:r>
              <a:rPr lang="fi-FI" dirty="0"/>
              <a:t>Kaikille paksuhäntäisille jakaumille ei ole mahdollista tehdä </a:t>
            </a:r>
            <a:r>
              <a:rPr lang="fi-FI" dirty="0" err="1"/>
              <a:t>Laplace</a:t>
            </a:r>
            <a:r>
              <a:rPr lang="fi-FI" dirty="0"/>
              <a:t>-muunnoksia, joten tarkastelu rajataan säännöllisesti vaihteleviin jakaumiin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2630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6024F3-281E-4D98-B1B6-D9AB8E842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Simulointia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5441A53-7FE6-41D6-951B-F3C28D58A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4604330"/>
            <a:ext cx="9601200" cy="1485900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Vahinkoja sattuu yhdistetyn </a:t>
            </a:r>
            <a:r>
              <a:rPr lang="fi-FI" dirty="0" err="1"/>
              <a:t>Poisson</a:t>
            </a:r>
            <a:r>
              <a:rPr lang="fi-FI" dirty="0"/>
              <a:t>-prosessin mukaisesti intensiteetillä λ=10 ja vahinkojen suuruudet noudattavat </a:t>
            </a:r>
            <a:r>
              <a:rPr lang="fi-FI" dirty="0" err="1"/>
              <a:t>Pareto</a:t>
            </a:r>
            <a:r>
              <a:rPr lang="fi-FI" dirty="0"/>
              <a:t>-jakaumaa parametrein </a:t>
            </a:r>
            <a:r>
              <a:rPr lang="el-GR" dirty="0"/>
              <a:t>α</a:t>
            </a:r>
            <a:r>
              <a:rPr lang="fi-FI" dirty="0"/>
              <a:t>=2 ja K=10</a:t>
            </a:r>
          </a:p>
          <a:p>
            <a:r>
              <a:rPr lang="fi-FI" dirty="0"/>
              <a:t>Alkupääoma u=10 000, vakuutusmaksuintensiteetti c=105 (varmuuslisä 5) ja korkotaso </a:t>
            </a:r>
            <a:r>
              <a:rPr lang="el-GR" dirty="0"/>
              <a:t>δ</a:t>
            </a:r>
            <a:r>
              <a:rPr lang="fi-FI" dirty="0"/>
              <a:t>=0,01</a:t>
            </a:r>
          </a:p>
          <a:p>
            <a:r>
              <a:rPr lang="fi-FI" dirty="0"/>
              <a:t>Vahinkoja simuloidaan 1000 kpl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ADAE56C-6CC0-4BE6-B52E-18FAAEA6AE34}"/>
              </a:ext>
            </a:extLst>
          </p:cNvPr>
          <p:cNvPicPr/>
          <p:nvPr/>
        </p:nvPicPr>
        <p:blipFill rotWithShape="1">
          <a:blip r:embed="rId2"/>
          <a:srcRect l="9806" t="21314" r="14246" b="13083"/>
          <a:stretch/>
        </p:blipFill>
        <p:spPr bwMode="auto">
          <a:xfrm>
            <a:off x="1371600" y="1561272"/>
            <a:ext cx="5867400" cy="28492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3399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C1C01D-F798-4284-90BD-1E897E6C9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Simulointia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6A7D73D-0DCA-4CC3-8A6C-27EBD3B2C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Simuloidessa tilanne on rajattu sekä alkupääoman että aikajänteen (vahinkojen lkm 10 000) osalta, mutta rajaus on marginaalinen ja simuloitu vararikkotodennäköisyys on tuloksen mukainen kun alkupääoma kasvaa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2962A22-CE29-4A1D-AA39-E0887094A205}"/>
              </a:ext>
            </a:extLst>
          </p:cNvPr>
          <p:cNvPicPr/>
          <p:nvPr/>
        </p:nvPicPr>
        <p:blipFill rotWithShape="1">
          <a:blip r:embed="rId2"/>
          <a:srcRect l="7124" t="39551" r="7923" b="36343"/>
          <a:stretch/>
        </p:blipFill>
        <p:spPr bwMode="auto">
          <a:xfrm>
            <a:off x="2144829" y="3763397"/>
            <a:ext cx="8675571" cy="13431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456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C1C01D-F798-4284-90BD-1E897E6C9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Subeksponenttijakaumien</a:t>
            </a:r>
            <a:r>
              <a:rPr lang="fi-FI" dirty="0"/>
              <a:t> perhe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42631E3-FB1F-4509-B901-6133246FAD9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3074" t="15779" r="14245" b="53450"/>
          <a:stretch/>
        </p:blipFill>
        <p:spPr bwMode="auto">
          <a:xfrm>
            <a:off x="1495993" y="1928191"/>
            <a:ext cx="9456634" cy="22509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4670E5ED-A14C-46C2-8991-18B920E522EB}"/>
              </a:ext>
            </a:extLst>
          </p:cNvPr>
          <p:cNvSpPr txBox="1">
            <a:spLocks/>
          </p:cNvSpPr>
          <p:nvPr/>
        </p:nvSpPr>
        <p:spPr>
          <a:xfrm>
            <a:off x="1620386" y="4929809"/>
            <a:ext cx="9601200" cy="1222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Kaikki yleisimmin käytetyt paksuhäntäiset jakaumat kuuluvat </a:t>
            </a:r>
            <a:r>
              <a:rPr lang="fi-FI" dirty="0" err="1"/>
              <a:t>subeksponenttijakaumien</a:t>
            </a:r>
            <a:r>
              <a:rPr lang="fi-FI" dirty="0"/>
              <a:t> perheeseen, niin myös </a:t>
            </a:r>
            <a:r>
              <a:rPr lang="fi-FI" dirty="0" err="1"/>
              <a:t>Pareto</a:t>
            </a:r>
            <a:r>
              <a:rPr lang="fi-FI" dirty="0"/>
              <a:t>-jakauma ja </a:t>
            </a:r>
            <a:r>
              <a:rPr lang="fi-FI" dirty="0" err="1"/>
              <a:t>Weibull</a:t>
            </a:r>
            <a:r>
              <a:rPr lang="fi-FI" dirty="0"/>
              <a:t>-jakauma parametrilla 0 &lt; </a:t>
            </a:r>
            <a:r>
              <a:rPr lang="el-GR" dirty="0"/>
              <a:t>τ</a:t>
            </a:r>
            <a:r>
              <a:rPr lang="fi-FI" dirty="0"/>
              <a:t> &lt; 1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E4B01F9-A682-42A7-8BC8-46BD3D83E914}"/>
              </a:ext>
            </a:extLst>
          </p:cNvPr>
          <p:cNvSpPr txBox="1"/>
          <p:nvPr/>
        </p:nvSpPr>
        <p:spPr>
          <a:xfrm>
            <a:off x="1371600" y="4786607"/>
            <a:ext cx="24878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>
                <a:solidFill>
                  <a:schemeClr val="tx2"/>
                </a:solidFill>
              </a:rPr>
              <a:t>.</a:t>
            </a:r>
          </a:p>
          <a:p>
            <a:endParaRPr lang="fi-FI" sz="2000" dirty="0">
              <a:solidFill>
                <a:schemeClr val="tx2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6648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C1C01D-F798-4284-90BD-1E897E6C9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Korkotason ollessa nolla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4670E5ED-A14C-46C2-8991-18B920E522EB}"/>
              </a:ext>
            </a:extLst>
          </p:cNvPr>
          <p:cNvSpPr txBox="1">
            <a:spLocks/>
          </p:cNvSpPr>
          <p:nvPr/>
        </p:nvSpPr>
        <p:spPr>
          <a:xfrm>
            <a:off x="1620386" y="4929809"/>
            <a:ext cx="9601200" cy="1222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Toisin kun riskittömän sijoitustuoton ollessa saatavilla, tulos riippuu vakuutusmaksuintensiteetistä ja kokonaisvahinkomäärän odotusarvosta </a:t>
            </a:r>
            <a:r>
              <a:rPr lang="el-GR" dirty="0"/>
              <a:t>ρ</a:t>
            </a:r>
            <a:r>
              <a:rPr lang="fi-FI" dirty="0"/>
              <a:t>=</a:t>
            </a:r>
            <a:r>
              <a:rPr lang="el-GR" dirty="0"/>
              <a:t>λμ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E4B01F9-A682-42A7-8BC8-46BD3D83E914}"/>
              </a:ext>
            </a:extLst>
          </p:cNvPr>
          <p:cNvSpPr txBox="1"/>
          <p:nvPr/>
        </p:nvSpPr>
        <p:spPr>
          <a:xfrm>
            <a:off x="1371600" y="4786607"/>
            <a:ext cx="24878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>
                <a:solidFill>
                  <a:schemeClr val="tx2"/>
                </a:solidFill>
              </a:rPr>
              <a:t>.</a:t>
            </a:r>
          </a:p>
          <a:p>
            <a:endParaRPr lang="fi-FI" sz="2000" dirty="0">
              <a:solidFill>
                <a:schemeClr val="tx2"/>
              </a:solidFill>
            </a:endParaRPr>
          </a:p>
          <a:p>
            <a:endParaRPr lang="fi-FI" dirty="0"/>
          </a:p>
        </p:txBody>
      </p:sp>
      <p:pic>
        <p:nvPicPr>
          <p:cNvPr id="9" name="Sisällön paikkamerkki 3">
            <a:extLst>
              <a:ext uri="{FF2B5EF4-FFF2-40B4-BE49-F238E27FC236}">
                <a16:creationId xmlns:a16="http://schemas.microsoft.com/office/drawing/2014/main" id="{D348C3DF-AECB-4271-BAEB-82449EA3AEA6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3074" t="57850" r="14245" b="8930"/>
          <a:stretch/>
        </p:blipFill>
        <p:spPr bwMode="auto">
          <a:xfrm>
            <a:off x="1371600" y="1820609"/>
            <a:ext cx="10237304" cy="258499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5947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54CAEE-C52C-43B7-99ED-C721BC12A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Vararikkoteoria riskittömän sijoitustuoton ollessa saatavilla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CAE520-C215-4A71-BA6B-336D908B6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Tutkielman tarkoitus on löytää arvio äärettömän aikajänteen vararikkotodennäköisyydelle siinä tilanteessa, kun paras jakauma vahinkojen suuruuksien arvioimiselle on paksuhäntäinen ja kun vakuutusyhtiön on mahdollista saada varoillensa riskitöntä sijoitustuottoa</a:t>
            </a:r>
          </a:p>
          <a:p>
            <a:pPr lvl="0"/>
            <a:r>
              <a:rPr lang="fi-FI" dirty="0"/>
              <a:t>Paksuhäntäisyyden tarkastelussa käytetään hyväksi säännöllisen vaihtelun käsitettä</a:t>
            </a:r>
          </a:p>
          <a:p>
            <a:pPr lvl="0"/>
            <a:r>
              <a:rPr lang="fi-FI" dirty="0"/>
              <a:t>Päälähde on Claudia </a:t>
            </a:r>
            <a:r>
              <a:rPr lang="fi-FI" dirty="0" err="1"/>
              <a:t>Klüpperbergin</a:t>
            </a:r>
            <a:r>
              <a:rPr lang="fi-FI" dirty="0"/>
              <a:t> ja Ulrich </a:t>
            </a:r>
            <a:r>
              <a:rPr lang="fi-FI" dirty="0" err="1"/>
              <a:t>Stadtmüllerin</a:t>
            </a:r>
            <a:r>
              <a:rPr lang="fi-FI" dirty="0"/>
              <a:t> artikkeli </a:t>
            </a:r>
            <a:r>
              <a:rPr lang="fi-FI" dirty="0" err="1"/>
              <a:t>Ruin</a:t>
            </a:r>
            <a:r>
              <a:rPr lang="fi-FI" dirty="0"/>
              <a:t> </a:t>
            </a:r>
            <a:r>
              <a:rPr lang="fi-FI" dirty="0" err="1"/>
              <a:t>Probabilities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Presence</a:t>
            </a:r>
            <a:r>
              <a:rPr lang="fi-FI" dirty="0"/>
              <a:t> of Heavy-</a:t>
            </a:r>
            <a:r>
              <a:rPr lang="fi-FI" dirty="0" err="1"/>
              <a:t>Tails</a:t>
            </a:r>
            <a:r>
              <a:rPr lang="fi-FI" dirty="0"/>
              <a:t> and </a:t>
            </a:r>
            <a:r>
              <a:rPr lang="fi-FI" dirty="0" err="1"/>
              <a:t>Interest</a:t>
            </a:r>
            <a:r>
              <a:rPr lang="fi-FI" dirty="0"/>
              <a:t> </a:t>
            </a:r>
            <a:r>
              <a:rPr lang="fi-FI" dirty="0" err="1"/>
              <a:t>Rates</a:t>
            </a:r>
            <a:r>
              <a:rPr lang="fi-FI" dirty="0"/>
              <a:t> (1998)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5633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54CAEE-C52C-43B7-99ED-C721BC12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23" y="699052"/>
            <a:ext cx="9601200" cy="1485900"/>
          </a:xfrm>
        </p:spPr>
        <p:txBody>
          <a:bodyPr/>
          <a:lstStyle/>
          <a:p>
            <a:r>
              <a:rPr lang="fi-FI" dirty="0"/>
              <a:t>Paksuhäntäinen jakauma</a:t>
            </a:r>
          </a:p>
        </p:txBody>
      </p:sp>
      <p:pic>
        <p:nvPicPr>
          <p:cNvPr id="5" name="Sisällön paikkamerkki 3">
            <a:extLst>
              <a:ext uri="{FF2B5EF4-FFF2-40B4-BE49-F238E27FC236}">
                <a16:creationId xmlns:a16="http://schemas.microsoft.com/office/drawing/2014/main" id="{5C276890-C2AB-49B0-8FD7-3D119C585F4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0652" t="30725" r="8523" b="28308"/>
          <a:stretch/>
        </p:blipFill>
        <p:spPr bwMode="auto">
          <a:xfrm>
            <a:off x="1023923" y="1733344"/>
            <a:ext cx="10426492" cy="283865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6233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title="Side bar">
            <a:extLst>
              <a:ext uri="{FF2B5EF4-FFF2-40B4-BE49-F238E27FC236}">
                <a16:creationId xmlns:a16="http://schemas.microsoft.com/office/drawing/2014/main" id="{AA6EC888-B85F-410F-B430-06583E94BEE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85DA84-CB73-4E5E-9864-2460CE28055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49185E-361A-421B-8F2D-11C7FFC686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18D83B-903C-4782-B1BB-A45164A71F6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B85BAA-C37F-44B4-B427-B4F10EBB418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C4EE06-D7B4-4FAC-A561-38A1C380232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85589A-A5AC-409A-B2A2-24D871B4CE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isällön paikkamerkki 3" descr="Kuva, joka sisältää kohteen näyttökuva&#10;&#10;Kuvaus luotu, erittäin korkea luotettavuus">
            <a:extLst>
              <a:ext uri="{FF2B5EF4-FFF2-40B4-BE49-F238E27FC236}">
                <a16:creationId xmlns:a16="http://schemas.microsoft.com/office/drawing/2014/main" id="{50F69843-A119-401F-A691-D863B33A438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6485" t="12534" r="9509" b="7482"/>
          <a:stretch/>
        </p:blipFill>
        <p:spPr bwMode="auto">
          <a:xfrm>
            <a:off x="595027" y="480515"/>
            <a:ext cx="11001944" cy="586727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8963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 title="Side bar">
            <a:extLst>
              <a:ext uri="{FF2B5EF4-FFF2-40B4-BE49-F238E27FC236}">
                <a16:creationId xmlns:a16="http://schemas.microsoft.com/office/drawing/2014/main" id="{AA6EC888-B85F-410F-B430-06583E94BEE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485DA84-CB73-4E5E-9864-2460CE28055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49185E-361A-421B-8F2D-11C7FFC686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018D83B-903C-4782-B1BB-A45164A71F6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4B85BAA-C37F-44B4-B427-B4F10EBB418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DC4EE06-D7B4-4FAC-A561-38A1C380232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785589A-A5AC-409A-B2A2-24D871B4CE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0C901A1C-9E70-4947-A33D-CC6E8BB6D1E8}"/>
              </a:ext>
            </a:extLst>
          </p:cNvPr>
          <p:cNvPicPr/>
          <p:nvPr/>
        </p:nvPicPr>
        <p:blipFill rotWithShape="1">
          <a:blip r:embed="rId2"/>
          <a:srcRect l="75790" t="36236" r="12788" b="51629"/>
          <a:stretch/>
        </p:blipFill>
        <p:spPr bwMode="auto">
          <a:xfrm>
            <a:off x="8729397" y="2408908"/>
            <a:ext cx="1898847" cy="11956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5406AA9-C5B2-4A38-9FE2-8B64C0F2C453}"/>
              </a:ext>
            </a:extLst>
          </p:cNvPr>
          <p:cNvPicPr/>
          <p:nvPr/>
        </p:nvPicPr>
        <p:blipFill rotWithShape="1">
          <a:blip r:embed="rId3"/>
          <a:srcRect l="10963" t="8973" r="27918" b="6629"/>
          <a:stretch/>
        </p:blipFill>
        <p:spPr bwMode="auto">
          <a:xfrm>
            <a:off x="478094" y="1041551"/>
            <a:ext cx="7854143" cy="56550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23CE68D9-EC46-498F-B9CD-B73507FD5354}"/>
              </a:ext>
            </a:extLst>
          </p:cNvPr>
          <p:cNvSpPr txBox="1"/>
          <p:nvPr/>
        </p:nvSpPr>
        <p:spPr>
          <a:xfrm>
            <a:off x="706695" y="405720"/>
            <a:ext cx="9885783" cy="585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89000"/>
              </a:lnSpc>
              <a:spcBef>
                <a:spcPct val="0"/>
              </a:spcBef>
            </a:pPr>
            <a:r>
              <a:rPr lang="fi-FI" sz="36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Weibull</a:t>
            </a:r>
            <a:r>
              <a:rPr lang="fi-FI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-jakauman tiheysfunktioita eri parametrein</a:t>
            </a:r>
          </a:p>
        </p:txBody>
      </p:sp>
    </p:spTree>
    <p:extLst>
      <p:ext uri="{BB962C8B-B14F-4D97-AF65-F5344CB8AC3E}">
        <p14:creationId xmlns:p14="http://schemas.microsoft.com/office/powerpoint/2010/main" val="37273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54CAEE-C52C-43B7-99ED-C721BC12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23" y="699052"/>
            <a:ext cx="9601200" cy="1485900"/>
          </a:xfrm>
        </p:spPr>
        <p:txBody>
          <a:bodyPr/>
          <a:lstStyle/>
          <a:p>
            <a:r>
              <a:rPr lang="fi-FI" dirty="0"/>
              <a:t>Säännöllisesti vaihteleva funktio</a:t>
            </a:r>
          </a:p>
        </p:txBody>
      </p:sp>
      <p:pic>
        <p:nvPicPr>
          <p:cNvPr id="6" name="Sisällön paikkamerkki 3">
            <a:extLst>
              <a:ext uri="{FF2B5EF4-FFF2-40B4-BE49-F238E27FC236}">
                <a16:creationId xmlns:a16="http://schemas.microsoft.com/office/drawing/2014/main" id="{14FA6632-27D8-47BA-B51D-9B154F0A575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4107" t="39460" r="15112" b="31662"/>
          <a:stretch/>
        </p:blipFill>
        <p:spPr bwMode="auto">
          <a:xfrm>
            <a:off x="1113016" y="1805124"/>
            <a:ext cx="9789445" cy="224637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2B794BC7-9762-4F51-B461-825278F17EAC}"/>
              </a:ext>
            </a:extLst>
          </p:cNvPr>
          <p:cNvSpPr txBox="1">
            <a:spLocks/>
          </p:cNvSpPr>
          <p:nvPr/>
        </p:nvSpPr>
        <p:spPr>
          <a:xfrm>
            <a:off x="1107155" y="4265800"/>
            <a:ext cx="9601200" cy="1893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dirty="0"/>
          </a:p>
          <a:p>
            <a:r>
              <a:rPr lang="fi-FI" dirty="0"/>
              <a:t>Jos kertymäfunktion häntä on säännöllisesti vaihteleva negatiivisella indeksillä, niin kertymäfunktion määrittelemä jakauma on paksuhäntäinen</a:t>
            </a:r>
          </a:p>
          <a:p>
            <a:r>
              <a:rPr lang="fi-FI" dirty="0"/>
              <a:t>Kaikkien paksuhäntäisten jakaumien hännät eivät ole säännöllisesti vaihtelevia (esim. </a:t>
            </a:r>
            <a:r>
              <a:rPr lang="fi-FI" dirty="0" err="1"/>
              <a:t>Weibull</a:t>
            </a:r>
            <a:r>
              <a:rPr lang="fi-FI" dirty="0"/>
              <a:t>)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122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54CAEE-C52C-43B7-99ED-C721BC12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23" y="699052"/>
            <a:ext cx="9601200" cy="1485900"/>
          </a:xfrm>
        </p:spPr>
        <p:txBody>
          <a:bodyPr/>
          <a:lstStyle/>
          <a:p>
            <a:r>
              <a:rPr lang="fi-FI" dirty="0" err="1"/>
              <a:t>Pareto</a:t>
            </a:r>
            <a:r>
              <a:rPr lang="fi-FI" dirty="0"/>
              <a:t>-jakauma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2B794BC7-9762-4F51-B461-825278F17EAC}"/>
              </a:ext>
            </a:extLst>
          </p:cNvPr>
          <p:cNvSpPr txBox="1">
            <a:spLocks/>
          </p:cNvSpPr>
          <p:nvPr/>
        </p:nvSpPr>
        <p:spPr>
          <a:xfrm>
            <a:off x="1107155" y="4265800"/>
            <a:ext cx="9601200" cy="1893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25A2699-652C-4774-838A-F1BA94F37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7" name="Sisällön paikkamerkki 3" descr="Kuva, joka sisältää kohteen näyttökuva&#10;&#10;Kuvaus luotu, erittäin korkea luotettavuus">
            <a:extLst>
              <a:ext uri="{FF2B5EF4-FFF2-40B4-BE49-F238E27FC236}">
                <a16:creationId xmlns:a16="http://schemas.microsoft.com/office/drawing/2014/main" id="{C3C932EF-42CA-449A-9409-D13BCF10871B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13029" t="33317" r="13457" b="11129"/>
          <a:stretch/>
        </p:blipFill>
        <p:spPr bwMode="auto">
          <a:xfrm>
            <a:off x="1107155" y="1561514"/>
            <a:ext cx="10681551" cy="448759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7015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54CAEE-C52C-43B7-99ED-C721BC12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23" y="684984"/>
            <a:ext cx="9601200" cy="1485900"/>
          </a:xfrm>
        </p:spPr>
        <p:txBody>
          <a:bodyPr/>
          <a:lstStyle/>
          <a:p>
            <a:r>
              <a:rPr lang="fi-FI" dirty="0" err="1"/>
              <a:t>Pareto</a:t>
            </a:r>
            <a:r>
              <a:rPr lang="fi-FI" dirty="0"/>
              <a:t>-jakauma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2B794BC7-9762-4F51-B461-825278F17EAC}"/>
              </a:ext>
            </a:extLst>
          </p:cNvPr>
          <p:cNvSpPr txBox="1">
            <a:spLocks/>
          </p:cNvSpPr>
          <p:nvPr/>
        </p:nvSpPr>
        <p:spPr>
          <a:xfrm>
            <a:off x="1107155" y="4265800"/>
            <a:ext cx="9601200" cy="1893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25A2699-652C-4774-838A-F1BA94F37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4978665"/>
            <a:ext cx="9601200" cy="1448639"/>
          </a:xfrm>
        </p:spPr>
        <p:txBody>
          <a:bodyPr>
            <a:normAutofit/>
          </a:bodyPr>
          <a:lstStyle/>
          <a:p>
            <a:r>
              <a:rPr lang="fi-FI" dirty="0"/>
              <a:t>Satunnaismuuttuja on säännöllisesti vaihteleva, jos sen häntäfunktio on säännöllisesti vaihteleva jollain negatiivisella indeksillä</a:t>
            </a:r>
          </a:p>
          <a:p>
            <a:r>
              <a:rPr lang="fi-FI" dirty="0"/>
              <a:t>Mitä isompi satunnaismuuttujan säännöllisen vaihtelun indeksi on, sitä enemmän momentteja on olemassa</a:t>
            </a:r>
          </a:p>
        </p:txBody>
      </p:sp>
      <p:pic>
        <p:nvPicPr>
          <p:cNvPr id="6" name="Sisällön paikkamerkki 3">
            <a:extLst>
              <a:ext uri="{FF2B5EF4-FFF2-40B4-BE49-F238E27FC236}">
                <a16:creationId xmlns:a16="http://schemas.microsoft.com/office/drawing/2014/main" id="{5134F5E5-60D1-4114-BB7A-2B256495D5E1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13880" t="15077" r="17904" b="46062"/>
          <a:stretch/>
        </p:blipFill>
        <p:spPr bwMode="auto">
          <a:xfrm>
            <a:off x="1371600" y="1599282"/>
            <a:ext cx="9948877" cy="30878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8102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title="Side bar">
            <a:extLst>
              <a:ext uri="{FF2B5EF4-FFF2-40B4-BE49-F238E27FC236}">
                <a16:creationId xmlns:a16="http://schemas.microsoft.com/office/drawing/2014/main" id="{AA6EC888-B85F-410F-B430-06583E94BEE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85DA84-CB73-4E5E-9864-2460CE28055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49185E-361A-421B-8F2D-11C7FFC686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18D83B-903C-4782-B1BB-A45164A71F6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B85BAA-C37F-44B4-B427-B4F10EBB418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C4EE06-D7B4-4FAC-A561-38A1C380232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85589A-A5AC-409A-B2A2-24D871B4CE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isällön paikkamerkki 3" descr="Kuva, joka sisältää kohteen näyttökuva&#10;&#10;Kuvaus luotu, erittäin korkea luotettavuus">
            <a:extLst>
              <a:ext uri="{FF2B5EF4-FFF2-40B4-BE49-F238E27FC236}">
                <a16:creationId xmlns:a16="http://schemas.microsoft.com/office/drawing/2014/main" id="{9A2AA758-7AE2-413C-B089-6D79168342B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1699" t="10278" r="14442" b="15016"/>
          <a:stretch/>
        </p:blipFill>
        <p:spPr bwMode="auto">
          <a:xfrm>
            <a:off x="917780" y="480515"/>
            <a:ext cx="10356438" cy="5892302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2207960"/>
      </p:ext>
    </p:extLst>
  </p:cSld>
  <p:clrMapOvr>
    <a:masterClrMapping/>
  </p:clrMapOvr>
</p:sld>
</file>

<file path=ppt/theme/theme1.xml><?xml version="1.0" encoding="utf-8"?>
<a:theme xmlns:a="http://schemas.openxmlformats.org/drawingml/2006/main" name="Rajaus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</TotalTime>
  <Words>359</Words>
  <Application>Microsoft Office PowerPoint</Application>
  <PresentationFormat>Laajakuva</PresentationFormat>
  <Paragraphs>52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0" baseType="lpstr">
      <vt:lpstr>Franklin Gothic Book</vt:lpstr>
      <vt:lpstr>Rajaus</vt:lpstr>
      <vt:lpstr>Vararikkoteoria riskittömän sijoitustuoton ollessa saatavilla</vt:lpstr>
      <vt:lpstr>Vararikkoteoria riskittömän sijoitustuoton ollessa saatavilla</vt:lpstr>
      <vt:lpstr>Paksuhäntäinen jakauma</vt:lpstr>
      <vt:lpstr>PowerPoint-esitys</vt:lpstr>
      <vt:lpstr>PowerPoint-esitys</vt:lpstr>
      <vt:lpstr>Säännöllisesti vaihteleva funktio</vt:lpstr>
      <vt:lpstr>Pareto-jakauma</vt:lpstr>
      <vt:lpstr>Pareto-jakauma</vt:lpstr>
      <vt:lpstr>PowerPoint-esitys</vt:lpstr>
      <vt:lpstr>Kokonaisvahinkomäärä</vt:lpstr>
      <vt:lpstr>Riskiprosessi</vt:lpstr>
      <vt:lpstr>Vararikkotodennäköisyys</vt:lpstr>
      <vt:lpstr>Tutkielman päätulos</vt:lpstr>
      <vt:lpstr>Päätuloksen todistuksen teoreettista taustaa</vt:lpstr>
      <vt:lpstr>Simulointia</vt:lpstr>
      <vt:lpstr>Simulointia</vt:lpstr>
      <vt:lpstr>Subeksponenttijakaumien perhe</vt:lpstr>
      <vt:lpstr>Korkotason ollessa nolla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Vararikkoteoria riskittömän sijoitustuoton ollessa saatavilla</dc:title>
  <dc:creator>Aino</dc:creator>
  <cp:lastModifiedBy>Liutu Aino</cp:lastModifiedBy>
  <cp:revision>40</cp:revision>
  <dcterms:created xsi:type="dcterms:W3CDTF">2018-03-19T20:34:50Z</dcterms:created>
  <dcterms:modified xsi:type="dcterms:W3CDTF">2018-03-21T06:33:51Z</dcterms:modified>
</cp:coreProperties>
</file>