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6" r:id="rId5"/>
    <p:sldId id="398" r:id="rId6"/>
    <p:sldId id="286" r:id="rId7"/>
    <p:sldId id="308" r:id="rId8"/>
    <p:sldId id="273" r:id="rId9"/>
    <p:sldId id="288" r:id="rId10"/>
    <p:sldId id="275" r:id="rId11"/>
    <p:sldId id="287" r:id="rId12"/>
    <p:sldId id="276" r:id="rId13"/>
    <p:sldId id="277" r:id="rId14"/>
    <p:sldId id="309" r:id="rId15"/>
    <p:sldId id="295" r:id="rId16"/>
    <p:sldId id="297" r:id="rId17"/>
    <p:sldId id="280" r:id="rId18"/>
    <p:sldId id="298" r:id="rId19"/>
    <p:sldId id="296" r:id="rId20"/>
    <p:sldId id="299" r:id="rId21"/>
    <p:sldId id="283" r:id="rId22"/>
    <p:sldId id="301" r:id="rId23"/>
    <p:sldId id="307" r:id="rId24"/>
    <p:sldId id="302" r:id="rId25"/>
    <p:sldId id="268" r:id="rId26"/>
    <p:sldId id="326" r:id="rId27"/>
    <p:sldId id="327" r:id="rId28"/>
    <p:sldId id="328" r:id="rId29"/>
    <p:sldId id="329" r:id="rId30"/>
    <p:sldId id="395" r:id="rId31"/>
    <p:sldId id="397" r:id="rId32"/>
    <p:sldId id="392" r:id="rId33"/>
    <p:sldId id="284" r:id="rId34"/>
    <p:sldId id="393" r:id="rId35"/>
    <p:sldId id="394" r:id="rId36"/>
    <p:sldId id="258"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82873"/>
  </p:normalViewPr>
  <p:slideViewPr>
    <p:cSldViewPr snapToGrid="0" snapToObjects="1">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amuosterman\Library\Containers\com.apple.mail\Data\Library\Mail%20Downloads\862303F0-48A2-42C8-B719-30EADCECA91C\Geenitaltio%20fenotyyppien%20jakaumat%20kaikk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amuosterman\Library\Containers\com.apple.mail\Data\Library\Mail%20Downloads\862303F0-48A2-42C8-B719-30EADCECA91C\Geenitaltio%20fenotyyppien%20jakaumat%20kaikk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amuosterman\Library\Containers\com.apple.mail\Data\Library\Mail%20Downloads\862303F0-48A2-42C8-B719-30EADCECA91C\Geenitaltio%20fenotyyppien%20jakaumat%20kaikk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amuosterman\Library\Containers\com.apple.mail\Data\Library\Mail%20Downloads\862303F0-48A2-42C8-B719-30EADCECA91C\Geenitaltio%20fenotyyppien%20jakaumat%20kaikki.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Vakavuusluokitus</a:t>
            </a:r>
            <a:r>
              <a:rPr lang="en-US" baseline="0"/>
              <a:t> o</a:t>
            </a:r>
            <a:r>
              <a:rPr lang="en-US"/>
              <a:t>suus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CYP2D6 % Osuus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Fenotyypit!$E$3</c:f>
              <c:strCache>
                <c:ptCount val="1"/>
                <c:pt idx="0">
                  <c:v>% Osuus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E2B1-4215-939B-B5C24308476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2B1-4215-939B-B5C243084764}"/>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E2B1-4215-939B-B5C243084764}"/>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E2B1-4215-939B-B5C243084764}"/>
              </c:ext>
            </c:extLst>
          </c:dPt>
          <c:dLbls>
            <c:dLbl>
              <c:idx val="1"/>
              <c:layout>
                <c:manualLayout>
                  <c:x val="6.9036621965641101E-3"/>
                  <c:y val="2.0756529323616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B1-4215-939B-B5C243084764}"/>
                </c:ext>
              </c:extLst>
            </c:dLbl>
            <c:dLbl>
              <c:idx val="2"/>
              <c:layout>
                <c:manualLayout>
                  <c:x val="7.6508954077666403E-3"/>
                  <c:y val="-8.764815876135309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B1-4215-939B-B5C243084764}"/>
                </c:ext>
              </c:extLst>
            </c:dLbl>
            <c:dLbl>
              <c:idx val="3"/>
              <c:layout>
                <c:manualLayout>
                  <c:x val="6.0979758115049999E-2"/>
                  <c:y val="-6.22269306934667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B1-4215-939B-B5C2430847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Fenotyypit!$C$24:$C$27</c:f>
              <c:strCache>
                <c:ptCount val="4"/>
                <c:pt idx="0">
                  <c:v>EM Normaali metabolianopeus</c:v>
                </c:pt>
                <c:pt idx="1">
                  <c:v>UM Suurentunut metabolianopeus</c:v>
                </c:pt>
                <c:pt idx="2">
                  <c:v>PM Pienentynyt metabolianopeus</c:v>
                </c:pt>
                <c:pt idx="3">
                  <c:v>IM Osittain pienentynyt metabolianopeus</c:v>
                </c:pt>
              </c:strCache>
            </c:strRef>
          </c:cat>
          <c:val>
            <c:numRef>
              <c:f>Fenotyypit!$E$24:$E$27</c:f>
              <c:numCache>
                <c:formatCode>0.00%</c:formatCode>
                <c:ptCount val="4"/>
                <c:pt idx="0">
                  <c:v>0.90322580645161299</c:v>
                </c:pt>
                <c:pt idx="1">
                  <c:v>5.3763440860214999E-2</c:v>
                </c:pt>
                <c:pt idx="2">
                  <c:v>2.5089605734767002E-2</c:v>
                </c:pt>
                <c:pt idx="3">
                  <c:v>1.7921146953405E-2</c:v>
                </c:pt>
              </c:numCache>
            </c:numRef>
          </c:val>
          <c:extLst>
            <c:ext xmlns:c16="http://schemas.microsoft.com/office/drawing/2014/chart" uri="{C3380CC4-5D6E-409C-BE32-E72D297353CC}">
              <c16:uniqueId val="{00000008-E2B1-4215-939B-B5C24308476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53742055346769E-2"/>
          <c:y val="0.66011993929742496"/>
          <c:w val="0.94925158893064598"/>
          <c:h val="0.319195255198788"/>
        </c:manualLayout>
      </c:layout>
      <c:overlay val="0"/>
      <c:spPr>
        <a:noFill/>
        <a:ln>
          <a:noFill/>
        </a:ln>
        <a:effectLst/>
      </c:spPr>
      <c:txPr>
        <a:bodyPr rot="0" spcFirstLastPara="1" vertOverflow="ellipsis" vert="horz" wrap="square" anchor="ctr" anchorCtr="1"/>
        <a:lstStyle/>
        <a:p>
          <a:pPr>
            <a:lnSpc>
              <a:spcPct val="100000"/>
            </a:lnSpc>
            <a:defRPr sz="11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CYP2C19 % Osuus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Fenotyypit!$E$3</c:f>
              <c:strCache>
                <c:ptCount val="1"/>
                <c:pt idx="0">
                  <c:v>% Osuus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961B-4899-9891-4FE5A2F07371}"/>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61B-4899-9891-4FE5A2F07371}"/>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961B-4899-9891-4FE5A2F07371}"/>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961B-4899-9891-4FE5A2F073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Fenotyypit!$C$13:$C$16</c:f>
              <c:strCache>
                <c:ptCount val="4"/>
                <c:pt idx="0">
                  <c:v>EM Normaali metabolianopeus</c:v>
                </c:pt>
                <c:pt idx="1">
                  <c:v>UM Suurentunut metabolianopeus</c:v>
                </c:pt>
                <c:pt idx="2">
                  <c:v>IM Osittain pienentynyt metabolianopeus</c:v>
                </c:pt>
                <c:pt idx="3">
                  <c:v>PM Pienentynyt metabolianopeus</c:v>
                </c:pt>
              </c:strCache>
            </c:strRef>
          </c:cat>
          <c:val>
            <c:numRef>
              <c:f>Fenotyypit!$E$13:$E$16</c:f>
              <c:numCache>
                <c:formatCode>0.00%</c:formatCode>
                <c:ptCount val="4"/>
                <c:pt idx="0">
                  <c:v>0.39194139194139199</c:v>
                </c:pt>
                <c:pt idx="1">
                  <c:v>0.30036630036630002</c:v>
                </c:pt>
                <c:pt idx="2">
                  <c:v>0.27106227106227099</c:v>
                </c:pt>
                <c:pt idx="3">
                  <c:v>3.6630036630036597E-2</c:v>
                </c:pt>
              </c:numCache>
            </c:numRef>
          </c:val>
          <c:extLst>
            <c:ext xmlns:c16="http://schemas.microsoft.com/office/drawing/2014/chart" uri="{C3380CC4-5D6E-409C-BE32-E72D297353CC}">
              <c16:uniqueId val="{00000008-961B-4899-9891-4FE5A2F0737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6011993929742496"/>
          <c:w val="1"/>
          <c:h val="0.31919525519878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Vakavuusluokitus</a:t>
            </a:r>
            <a:r>
              <a:rPr lang="en-US" baseline="0"/>
              <a:t> o</a:t>
            </a:r>
            <a:r>
              <a:rPr lang="en-US"/>
              <a:t>suus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'Pahin väri'!$C$3</c:f>
              <c:strCache>
                <c:ptCount val="1"/>
                <c:pt idx="0">
                  <c:v>Osuus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16C-4EBE-90C6-BFCD5CA3A27C}"/>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B16C-4EBE-90C6-BFCD5CA3A27C}"/>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B16C-4EBE-90C6-BFCD5CA3A27C}"/>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B16C-4EBE-90C6-BFCD5CA3A27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'Pahin väri'!$A$4:$A$7</c:f>
              <c:strCache>
                <c:ptCount val="4"/>
                <c:pt idx="0">
                  <c:v>A</c:v>
                </c:pt>
                <c:pt idx="1">
                  <c:v>B</c:v>
                </c:pt>
                <c:pt idx="2">
                  <c:v>C</c:v>
                </c:pt>
                <c:pt idx="3">
                  <c:v>D</c:v>
                </c:pt>
              </c:strCache>
            </c:strRef>
          </c:cat>
          <c:val>
            <c:numRef>
              <c:f>'Pahin väri'!$C$4:$C$7</c:f>
              <c:numCache>
                <c:formatCode>0%</c:formatCode>
                <c:ptCount val="4"/>
                <c:pt idx="0">
                  <c:v>0</c:v>
                </c:pt>
                <c:pt idx="1">
                  <c:v>4.2105263157894701E-2</c:v>
                </c:pt>
                <c:pt idx="2">
                  <c:v>0.40350877192982498</c:v>
                </c:pt>
                <c:pt idx="3">
                  <c:v>0.55438596491228098</c:v>
                </c:pt>
              </c:numCache>
            </c:numRef>
          </c:val>
          <c:extLst>
            <c:ext xmlns:c16="http://schemas.microsoft.com/office/drawing/2014/chart" uri="{C3380CC4-5D6E-409C-BE32-E72D297353CC}">
              <c16:uniqueId val="{00000008-B16C-4EBE-90C6-BFCD5CA3A27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72F02-BB32-4883-A655-212539177698}" type="datetimeFigureOut">
              <a:rPr lang="fi-FI" smtClean="0"/>
              <a:t>15.11.2018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1FE3D-CFE1-4A92-96DA-32CFD1918E11}" type="slidenum">
              <a:rPr lang="fi-FI" smtClean="0"/>
              <a:t>‹#›</a:t>
            </a:fld>
            <a:endParaRPr lang="fi-FI"/>
          </a:p>
        </p:txBody>
      </p:sp>
    </p:spTree>
    <p:extLst>
      <p:ext uri="{BB962C8B-B14F-4D97-AF65-F5344CB8AC3E}">
        <p14:creationId xmlns:p14="http://schemas.microsoft.com/office/powerpoint/2010/main" val="544855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6</a:t>
            </a:fld>
            <a:endParaRPr lang="fi-FI"/>
          </a:p>
        </p:txBody>
      </p:sp>
    </p:spTree>
    <p:extLst>
      <p:ext uri="{BB962C8B-B14F-4D97-AF65-F5344CB8AC3E}">
        <p14:creationId xmlns:p14="http://schemas.microsoft.com/office/powerpoint/2010/main" val="101433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13</a:t>
            </a:fld>
            <a:endParaRPr lang="fi-FI"/>
          </a:p>
        </p:txBody>
      </p:sp>
    </p:spTree>
    <p:extLst>
      <p:ext uri="{BB962C8B-B14F-4D97-AF65-F5344CB8AC3E}">
        <p14:creationId xmlns:p14="http://schemas.microsoft.com/office/powerpoint/2010/main" val="327684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Mainos Yhdysvalloissa,</a:t>
            </a:r>
            <a:r>
              <a:rPr lang="fi-FI" baseline="0" dirty="0"/>
              <a:t> juristit</a:t>
            </a:r>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15</a:t>
            </a:fld>
            <a:endParaRPr lang="fi-FI"/>
          </a:p>
        </p:txBody>
      </p:sp>
    </p:spTree>
    <p:extLst>
      <p:ext uri="{BB962C8B-B14F-4D97-AF65-F5344CB8AC3E}">
        <p14:creationId xmlns:p14="http://schemas.microsoft.com/office/powerpoint/2010/main" val="266633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PPI</a:t>
            </a:r>
          </a:p>
        </p:txBody>
      </p:sp>
      <p:sp>
        <p:nvSpPr>
          <p:cNvPr id="4" name="Dian numeron paikkamerkki 3"/>
          <p:cNvSpPr>
            <a:spLocks noGrp="1"/>
          </p:cNvSpPr>
          <p:nvPr>
            <p:ph type="sldNum" sz="quarter" idx="10"/>
          </p:nvPr>
        </p:nvSpPr>
        <p:spPr/>
        <p:txBody>
          <a:bodyPr/>
          <a:lstStyle/>
          <a:p>
            <a:fld id="{C231D101-693E-437D-9362-7D302D4CA712}" type="slidenum">
              <a:rPr lang="fi-FI" smtClean="0"/>
              <a:t>16</a:t>
            </a:fld>
            <a:endParaRPr lang="fi-FI"/>
          </a:p>
        </p:txBody>
      </p:sp>
    </p:spTree>
    <p:extLst>
      <p:ext uri="{BB962C8B-B14F-4D97-AF65-F5344CB8AC3E}">
        <p14:creationId xmlns:p14="http://schemas.microsoft.com/office/powerpoint/2010/main" val="243000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err="1">
                <a:solidFill>
                  <a:schemeClr val="tx1"/>
                </a:solidFill>
                <a:latin typeface="+mn-lt"/>
                <a:ea typeface="+mn-ea"/>
                <a:cs typeface="+mn-cs"/>
              </a:rPr>
              <a:t>Stingl</a:t>
            </a:r>
            <a:r>
              <a:rPr lang="fi-FI" sz="1200" kern="1200" dirty="0">
                <a:solidFill>
                  <a:schemeClr val="tx1"/>
                </a:solidFill>
                <a:latin typeface="+mn-lt"/>
                <a:ea typeface="+mn-ea"/>
                <a:cs typeface="+mn-cs"/>
              </a:rPr>
              <a:t>, J. C.,</a:t>
            </a:r>
            <a:r>
              <a:rPr lang="fi-FI" sz="1200" kern="1200" baseline="0" dirty="0">
                <a:solidFill>
                  <a:schemeClr val="tx1"/>
                </a:solidFill>
                <a:latin typeface="+mn-lt"/>
                <a:ea typeface="+mn-ea"/>
                <a:cs typeface="+mn-cs"/>
              </a:rPr>
              <a:t> et al. 2013.</a:t>
            </a:r>
            <a:r>
              <a:rPr lang="fi-FI" sz="1200" kern="1200" dirty="0">
                <a:solidFill>
                  <a:schemeClr val="tx1"/>
                </a:solidFill>
                <a:latin typeface="+mn-lt"/>
                <a:ea typeface="+mn-ea"/>
                <a:cs typeface="+mn-cs"/>
              </a:rPr>
              <a:t> </a:t>
            </a:r>
            <a:r>
              <a:rPr lang="fi-FI" sz="1200" i="0" kern="1200" dirty="0" err="1">
                <a:solidFill>
                  <a:schemeClr val="tx1"/>
                </a:solidFill>
                <a:latin typeface="+mn-lt"/>
                <a:ea typeface="+mn-ea"/>
                <a:cs typeface="+mn-cs"/>
              </a:rPr>
              <a:t>Molecular</a:t>
            </a:r>
            <a:r>
              <a:rPr lang="fi-FI" sz="1200" i="0" kern="1200" dirty="0">
                <a:solidFill>
                  <a:schemeClr val="tx1"/>
                </a:solidFill>
                <a:latin typeface="+mn-lt"/>
                <a:ea typeface="+mn-ea"/>
                <a:cs typeface="+mn-cs"/>
              </a:rPr>
              <a:t> </a:t>
            </a:r>
            <a:r>
              <a:rPr lang="fi-FI" sz="1200" i="0" kern="1200" dirty="0" err="1">
                <a:solidFill>
                  <a:schemeClr val="tx1"/>
                </a:solidFill>
                <a:latin typeface="+mn-lt"/>
                <a:ea typeface="+mn-ea"/>
                <a:cs typeface="+mn-cs"/>
              </a:rPr>
              <a:t>psychiatry</a:t>
            </a:r>
            <a:r>
              <a:rPr lang="fi-FI" sz="1200" i="0" kern="1200" dirty="0">
                <a:solidFill>
                  <a:schemeClr val="tx1"/>
                </a:solidFill>
                <a:latin typeface="+mn-lt"/>
                <a:ea typeface="+mn-ea"/>
                <a:cs typeface="+mn-cs"/>
              </a:rPr>
              <a:t>.</a:t>
            </a:r>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17</a:t>
            </a:fld>
            <a:endParaRPr lang="fi-FI"/>
          </a:p>
        </p:txBody>
      </p:sp>
    </p:spTree>
    <p:extLst>
      <p:ext uri="{BB962C8B-B14F-4D97-AF65-F5344CB8AC3E}">
        <p14:creationId xmlns:p14="http://schemas.microsoft.com/office/powerpoint/2010/main" val="313561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19</a:t>
            </a:fld>
            <a:endParaRPr lang="fi-FI"/>
          </a:p>
        </p:txBody>
      </p:sp>
    </p:spTree>
    <p:extLst>
      <p:ext uri="{BB962C8B-B14F-4D97-AF65-F5344CB8AC3E}">
        <p14:creationId xmlns:p14="http://schemas.microsoft.com/office/powerpoint/2010/main" val="281107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C231D101-693E-437D-9362-7D302D4CA712}" type="slidenum">
              <a:rPr lang="fi-FI" smtClean="0"/>
              <a:t>21</a:t>
            </a:fld>
            <a:endParaRPr lang="fi-FI"/>
          </a:p>
        </p:txBody>
      </p:sp>
    </p:spTree>
    <p:extLst>
      <p:ext uri="{BB962C8B-B14F-4D97-AF65-F5344CB8AC3E}">
        <p14:creationId xmlns:p14="http://schemas.microsoft.com/office/powerpoint/2010/main" val="256475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58505" y="4653122"/>
            <a:ext cx="9144000" cy="776377"/>
          </a:xfrm>
        </p:spPr>
        <p:txBody>
          <a:bodyPr anchor="b">
            <a:normAutofit/>
          </a:bodyPr>
          <a:lstStyle>
            <a:lvl1pPr algn="ctr">
              <a:defRPr sz="4400"/>
            </a:lvl1pPr>
          </a:lstStyle>
          <a:p>
            <a:r>
              <a:rPr lang="fi-FI"/>
              <a:t>Muokkaa perustyyl. napsautt.</a:t>
            </a:r>
          </a:p>
        </p:txBody>
      </p:sp>
      <p:sp>
        <p:nvSpPr>
          <p:cNvPr id="3" name="Alaotsikko 2"/>
          <p:cNvSpPr>
            <a:spLocks noGrp="1"/>
          </p:cNvSpPr>
          <p:nvPr>
            <p:ph type="subTitle" idx="1"/>
          </p:nvPr>
        </p:nvSpPr>
        <p:spPr>
          <a:xfrm>
            <a:off x="1558505" y="5429499"/>
            <a:ext cx="9144000" cy="4701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p:cNvPicPr>
            <a:picLocks noChangeAspect="1"/>
          </p:cNvPicPr>
          <p:nvPr userDrawn="1"/>
        </p:nvPicPr>
        <p:blipFill>
          <a:blip r:embed="rId2"/>
          <a:stretch>
            <a:fillRect/>
          </a:stretch>
        </p:blipFill>
        <p:spPr>
          <a:xfrm>
            <a:off x="0" y="1171425"/>
            <a:ext cx="12192000" cy="2056378"/>
          </a:xfrm>
          <a:prstGeom prst="rect">
            <a:avLst/>
          </a:prstGeom>
        </p:spPr>
      </p:pic>
      <p:pic>
        <p:nvPicPr>
          <p:cNvPr id="8" name="Kuva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977" y="2596744"/>
            <a:ext cx="2224043" cy="2224043"/>
          </a:xfrm>
          <a:prstGeom prst="rect">
            <a:avLst/>
          </a:prstGeom>
        </p:spPr>
      </p:pic>
    </p:spTree>
    <p:extLst>
      <p:ext uri="{BB962C8B-B14F-4D97-AF65-F5344CB8AC3E}">
        <p14:creationId xmlns:p14="http://schemas.microsoft.com/office/powerpoint/2010/main" val="167551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200" y="1825625"/>
            <a:ext cx="10515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4" name="Kuva 3"/>
          <p:cNvPicPr>
            <a:picLocks noChangeAspect="1"/>
          </p:cNvPicPr>
          <p:nvPr userDrawn="1"/>
        </p:nvPicPr>
        <p:blipFill>
          <a:blip r:embed="rId2"/>
          <a:stretch>
            <a:fillRect/>
          </a:stretch>
        </p:blipFill>
        <p:spPr>
          <a:xfrm>
            <a:off x="838200" y="652878"/>
            <a:ext cx="3467100" cy="825500"/>
          </a:xfrm>
          <a:prstGeom prst="rect">
            <a:avLst/>
          </a:prstGeom>
        </p:spPr>
      </p:pic>
    </p:spTree>
    <p:extLst>
      <p:ext uri="{BB962C8B-B14F-4D97-AF65-F5344CB8AC3E}">
        <p14:creationId xmlns:p14="http://schemas.microsoft.com/office/powerpoint/2010/main" val="133829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200" y="1825625"/>
            <a:ext cx="10515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4" name="Kuva 3"/>
          <p:cNvPicPr>
            <a:picLocks noChangeAspect="1"/>
          </p:cNvPicPr>
          <p:nvPr userDrawn="1"/>
        </p:nvPicPr>
        <p:blipFill>
          <a:blip r:embed="rId2"/>
          <a:stretch>
            <a:fillRect/>
          </a:stretch>
        </p:blipFill>
        <p:spPr>
          <a:xfrm>
            <a:off x="838200" y="652878"/>
            <a:ext cx="3962400" cy="825500"/>
          </a:xfrm>
          <a:prstGeom prst="rect">
            <a:avLst/>
          </a:prstGeom>
        </p:spPr>
      </p:pic>
    </p:spTree>
    <p:extLst>
      <p:ext uri="{BB962C8B-B14F-4D97-AF65-F5344CB8AC3E}">
        <p14:creationId xmlns:p14="http://schemas.microsoft.com/office/powerpoint/2010/main" val="185903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9110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12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Tree>
    <p:extLst>
      <p:ext uri="{BB962C8B-B14F-4D97-AF65-F5344CB8AC3E}">
        <p14:creationId xmlns:p14="http://schemas.microsoft.com/office/powerpoint/2010/main" val="1190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Tree>
    <p:extLst>
      <p:ext uri="{BB962C8B-B14F-4D97-AF65-F5344CB8AC3E}">
        <p14:creationId xmlns:p14="http://schemas.microsoft.com/office/powerpoint/2010/main" val="133609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9261" y="1393826"/>
            <a:ext cx="4957764" cy="1325563"/>
          </a:xfrm>
        </p:spPr>
        <p:txBody>
          <a:bodyPr>
            <a:normAutofit/>
          </a:bodyPr>
          <a:lstStyle>
            <a:lvl1pPr algn="ctr">
              <a:defRPr sz="5400"/>
            </a:lvl1pPr>
          </a:lstStyle>
          <a:p>
            <a:r>
              <a:rPr lang="fi-FI" dirty="0"/>
              <a:t>KIITOS!</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1423" y="1537151"/>
            <a:ext cx="3752873" cy="3752873"/>
          </a:xfrm>
          <a:prstGeom prst="rect">
            <a:avLst/>
          </a:prstGeom>
        </p:spPr>
      </p:pic>
      <p:sp>
        <p:nvSpPr>
          <p:cNvPr id="5" name="Tekstiruutu 4"/>
          <p:cNvSpPr txBox="1"/>
          <p:nvPr userDrawn="1"/>
        </p:nvSpPr>
        <p:spPr>
          <a:xfrm>
            <a:off x="6694322" y="3804188"/>
            <a:ext cx="2627642" cy="1323439"/>
          </a:xfrm>
          <a:prstGeom prst="rect">
            <a:avLst/>
          </a:prstGeom>
          <a:noFill/>
        </p:spPr>
        <p:txBody>
          <a:bodyPr wrap="none" rtlCol="0">
            <a:spAutoFit/>
          </a:bodyPr>
          <a:lstStyle/>
          <a:p>
            <a:pPr algn="ctr"/>
            <a:r>
              <a:rPr lang="fi-FI" sz="2000" dirty="0">
                <a:solidFill>
                  <a:schemeClr val="tx1"/>
                </a:solidFill>
                <a:latin typeface="Century Gothic" charset="0"/>
                <a:ea typeface="Century Gothic" charset="0"/>
                <a:cs typeface="Century Gothic" charset="0"/>
              </a:rPr>
              <a:t>Abomics Oy</a:t>
            </a:r>
          </a:p>
          <a:p>
            <a:pPr algn="ctr"/>
            <a:r>
              <a:rPr lang="fi-FI" sz="2000" dirty="0">
                <a:solidFill>
                  <a:schemeClr val="tx1"/>
                </a:solidFill>
                <a:latin typeface="Century Gothic" charset="0"/>
                <a:ea typeface="Century Gothic" charset="0"/>
                <a:cs typeface="Century Gothic" charset="0"/>
              </a:rPr>
              <a:t>Tykistökatu 4 B </a:t>
            </a:r>
          </a:p>
          <a:p>
            <a:pPr algn="ctr"/>
            <a:r>
              <a:rPr lang="fi-FI" sz="2000" dirty="0">
                <a:solidFill>
                  <a:schemeClr val="tx1"/>
                </a:solidFill>
                <a:latin typeface="Century Gothic" charset="0"/>
                <a:ea typeface="Century Gothic" charset="0"/>
                <a:cs typeface="Century Gothic" charset="0"/>
              </a:rPr>
              <a:t>20520 Turku, Finland</a:t>
            </a:r>
          </a:p>
          <a:p>
            <a:pPr algn="ctr"/>
            <a:r>
              <a:rPr lang="fi-FI" sz="2000" dirty="0" err="1">
                <a:solidFill>
                  <a:schemeClr val="tx1"/>
                </a:solidFill>
                <a:latin typeface="Century Gothic" charset="0"/>
                <a:ea typeface="Century Gothic" charset="0"/>
                <a:cs typeface="Century Gothic" charset="0"/>
              </a:rPr>
              <a:t>www.abomics.fi</a:t>
            </a:r>
            <a:endParaRPr lang="fi-FI" sz="2000" dirty="0">
              <a:solidFill>
                <a:schemeClr val="tx1"/>
              </a:solidFill>
              <a:latin typeface="Century Gothic" charset="0"/>
              <a:ea typeface="Century Gothic" charset="0"/>
              <a:cs typeface="Century Gothic" charset="0"/>
            </a:endParaRPr>
          </a:p>
        </p:txBody>
      </p:sp>
      <p:sp>
        <p:nvSpPr>
          <p:cNvPr id="6" name="Sisällön paikkamerkki 2"/>
          <p:cNvSpPr>
            <a:spLocks noGrp="1"/>
          </p:cNvSpPr>
          <p:nvPr>
            <p:ph sz="half" idx="1" hasCustomPrompt="1"/>
          </p:nvPr>
        </p:nvSpPr>
        <p:spPr>
          <a:xfrm>
            <a:off x="5529261" y="2719389"/>
            <a:ext cx="4957764" cy="1023936"/>
          </a:xfrm>
        </p:spPr>
        <p:txBody>
          <a:bodyPr>
            <a:normAutofit/>
          </a:bodyPr>
          <a:lstStyle>
            <a:lvl1pPr marL="0" indent="0" algn="ctr">
              <a:buNone/>
              <a:defRPr sz="2400" baseline="0"/>
            </a:lvl1pPr>
          </a:lstStyle>
          <a:p>
            <a:pPr lvl="0"/>
            <a:r>
              <a:rPr lang="fi-FI" dirty="0"/>
              <a:t>Etunimi Sukunimi</a:t>
            </a:r>
          </a:p>
          <a:p>
            <a:pPr lvl="0"/>
            <a:r>
              <a:rPr lang="fi-FI" dirty="0" err="1"/>
              <a:t>etunimi.sukunimi@abomics.fi</a:t>
            </a:r>
            <a:endParaRPr lang="fi-FI" dirty="0"/>
          </a:p>
        </p:txBody>
      </p:sp>
    </p:spTree>
    <p:extLst>
      <p:ext uri="{BB962C8B-B14F-4D97-AF65-F5344CB8AC3E}">
        <p14:creationId xmlns:p14="http://schemas.microsoft.com/office/powerpoint/2010/main" val="1603591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Vain otsikko VALKOINEN">
    <p:spTree>
      <p:nvGrpSpPr>
        <p:cNvPr id="1" name=""/>
        <p:cNvGrpSpPr/>
        <p:nvPr/>
      </p:nvGrpSpPr>
      <p:grpSpPr>
        <a:xfrm>
          <a:off x="0" y="0"/>
          <a:ext cx="0" cy="0"/>
          <a:chOff x="0" y="0"/>
          <a:chExt cx="0" cy="0"/>
        </a:xfrm>
      </p:grpSpPr>
      <p:sp>
        <p:nvSpPr>
          <p:cNvPr id="6" name="Otsikko 1"/>
          <p:cNvSpPr>
            <a:spLocks noGrp="1"/>
          </p:cNvSpPr>
          <p:nvPr>
            <p:ph type="title"/>
          </p:nvPr>
        </p:nvSpPr>
        <p:spPr>
          <a:xfrm>
            <a:off x="609600" y="274639"/>
            <a:ext cx="10972800" cy="1143000"/>
          </a:xfrm>
        </p:spPr>
        <p:txBody>
          <a:bodyPr/>
          <a:lstStyle>
            <a:lvl1pPr algn="l">
              <a:defRPr>
                <a:solidFill>
                  <a:srgbClr val="0B5CA4"/>
                </a:solidFill>
              </a:defRPr>
            </a:lvl1pPr>
          </a:lstStyle>
          <a:p>
            <a:r>
              <a:rPr lang="fi-FI"/>
              <a:t>Muokkaa perustyylejä naps.</a:t>
            </a:r>
            <a:endParaRPr lang="fi-FI" dirty="0"/>
          </a:p>
        </p:txBody>
      </p:sp>
      <p:sp>
        <p:nvSpPr>
          <p:cNvPr id="7" name="Päivämäärän paikkamerkki 3"/>
          <p:cNvSpPr>
            <a:spLocks noGrp="1"/>
          </p:cNvSpPr>
          <p:nvPr>
            <p:ph type="dt" sz="half" idx="10"/>
          </p:nvPr>
        </p:nvSpPr>
        <p:spPr>
          <a:xfrm>
            <a:off x="609600" y="6356352"/>
            <a:ext cx="2844800" cy="365125"/>
          </a:xfrm>
        </p:spPr>
        <p:txBody>
          <a:bodyPr/>
          <a:lstStyle>
            <a:lvl1pPr>
              <a:defRPr sz="1000">
                <a:solidFill>
                  <a:srgbClr val="000000"/>
                </a:solidFill>
              </a:defRPr>
            </a:lvl1pPr>
          </a:lstStyle>
          <a:p>
            <a:fld id="{AE1736A0-91E6-324D-ADF8-1BD3719CDF20}" type="datetime1">
              <a:rPr lang="fi-FI" smtClean="0"/>
              <a:pPr/>
              <a:t>15.11.2018</a:t>
            </a:fld>
            <a:endParaRPr lang="fi-FI"/>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015" y="6307667"/>
            <a:ext cx="1030600" cy="362037"/>
          </a:xfrm>
          <a:prstGeom prst="rect">
            <a:avLst/>
          </a:prstGeom>
        </p:spPr>
      </p:pic>
    </p:spTree>
    <p:extLst>
      <p:ext uri="{BB962C8B-B14F-4D97-AF65-F5344CB8AC3E}">
        <p14:creationId xmlns:p14="http://schemas.microsoft.com/office/powerpoint/2010/main" val="390827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5316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8641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27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a:xfrm>
            <a:off x="838198" y="4471299"/>
            <a:ext cx="10515600" cy="1325563"/>
          </a:xfrm>
        </p:spPr>
        <p:txBody>
          <a:bodyPr>
            <a:normAutofit/>
          </a:bodyPr>
          <a:lstStyle>
            <a:lvl1pPr algn="ctr">
              <a:defRPr sz="3600"/>
            </a:lvl1pPr>
          </a:lstStyle>
          <a:p>
            <a:r>
              <a:rPr lang="fi-FI"/>
              <a:t>Muokkaa perustyyl. napsautt.</a:t>
            </a:r>
          </a:p>
        </p:txBody>
      </p:sp>
      <p:pic>
        <p:nvPicPr>
          <p:cNvPr id="5" name="Kuva 4"/>
          <p:cNvPicPr>
            <a:picLocks noChangeAspect="1"/>
          </p:cNvPicPr>
          <p:nvPr userDrawn="1"/>
        </p:nvPicPr>
        <p:blipFill>
          <a:blip r:embed="rId2"/>
          <a:stretch>
            <a:fillRect/>
          </a:stretch>
        </p:blipFill>
        <p:spPr>
          <a:xfrm>
            <a:off x="0" y="1171425"/>
            <a:ext cx="12192000" cy="2056378"/>
          </a:xfrm>
          <a:prstGeom prst="rect">
            <a:avLst/>
          </a:prstGeom>
        </p:spPr>
      </p:pic>
      <p:pic>
        <p:nvPicPr>
          <p:cNvPr id="4" name="Kuva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977" y="2596744"/>
            <a:ext cx="2224043" cy="2224043"/>
          </a:xfrm>
          <a:prstGeom prst="rect">
            <a:avLst/>
          </a:prstGeom>
        </p:spPr>
      </p:pic>
    </p:spTree>
    <p:extLst>
      <p:ext uri="{BB962C8B-B14F-4D97-AF65-F5344CB8AC3E}">
        <p14:creationId xmlns:p14="http://schemas.microsoft.com/office/powerpoint/2010/main" val="137226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stretch>
            <a:fillRect/>
          </a:stretch>
        </p:blipFill>
        <p:spPr>
          <a:xfrm>
            <a:off x="0" y="1171425"/>
            <a:ext cx="12192000" cy="2056378"/>
          </a:xfrm>
          <a:prstGeom prst="rect">
            <a:avLst/>
          </a:prstGeom>
        </p:spPr>
      </p:pic>
      <p:pic>
        <p:nvPicPr>
          <p:cNvPr id="4" name="Kuva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977" y="2596744"/>
            <a:ext cx="2224043" cy="2224043"/>
          </a:xfrm>
          <a:prstGeom prst="rect">
            <a:avLst/>
          </a:prstGeom>
        </p:spPr>
      </p:pic>
      <p:sp>
        <p:nvSpPr>
          <p:cNvPr id="7" name="Otsikko 1"/>
          <p:cNvSpPr>
            <a:spLocks noGrp="1"/>
          </p:cNvSpPr>
          <p:nvPr>
            <p:ph type="title"/>
          </p:nvPr>
        </p:nvSpPr>
        <p:spPr>
          <a:xfrm>
            <a:off x="838198" y="4471299"/>
            <a:ext cx="10515600" cy="1325563"/>
          </a:xfrm>
        </p:spPr>
        <p:txBody>
          <a:bodyPr>
            <a:normAutofit/>
          </a:bodyPr>
          <a:lstStyle>
            <a:lvl1pPr algn="ctr">
              <a:defRPr sz="3600"/>
            </a:lvl1pPr>
          </a:lstStyle>
          <a:p>
            <a:r>
              <a:rPr lang="fi-FI"/>
              <a:t>Muokkaa perustyyl. napsautt.</a:t>
            </a:r>
          </a:p>
        </p:txBody>
      </p:sp>
    </p:spTree>
    <p:extLst>
      <p:ext uri="{BB962C8B-B14F-4D97-AF65-F5344CB8AC3E}">
        <p14:creationId xmlns:p14="http://schemas.microsoft.com/office/powerpoint/2010/main" val="170774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200" y="1825625"/>
            <a:ext cx="10515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4" name="Kuva 3"/>
          <p:cNvPicPr>
            <a:picLocks noChangeAspect="1"/>
          </p:cNvPicPr>
          <p:nvPr userDrawn="1"/>
        </p:nvPicPr>
        <p:blipFill>
          <a:blip r:embed="rId2"/>
          <a:stretch>
            <a:fillRect/>
          </a:stretch>
        </p:blipFill>
        <p:spPr>
          <a:xfrm>
            <a:off x="838200" y="652878"/>
            <a:ext cx="5207000" cy="825500"/>
          </a:xfrm>
          <a:prstGeom prst="rect">
            <a:avLst/>
          </a:prstGeom>
        </p:spPr>
      </p:pic>
    </p:spTree>
    <p:extLst>
      <p:ext uri="{BB962C8B-B14F-4D97-AF65-F5344CB8AC3E}">
        <p14:creationId xmlns:p14="http://schemas.microsoft.com/office/powerpoint/2010/main" val="160553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200" y="1825625"/>
            <a:ext cx="10515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4" name="Kuva 3"/>
          <p:cNvPicPr>
            <a:picLocks noChangeAspect="1"/>
          </p:cNvPicPr>
          <p:nvPr userDrawn="1"/>
        </p:nvPicPr>
        <p:blipFill>
          <a:blip r:embed="rId2"/>
          <a:stretch>
            <a:fillRect/>
          </a:stretch>
        </p:blipFill>
        <p:spPr>
          <a:xfrm>
            <a:off x="838200" y="652878"/>
            <a:ext cx="4660900" cy="825500"/>
          </a:xfrm>
          <a:prstGeom prst="rect">
            <a:avLst/>
          </a:prstGeom>
        </p:spPr>
      </p:pic>
    </p:spTree>
    <p:extLst>
      <p:ext uri="{BB962C8B-B14F-4D97-AF65-F5344CB8AC3E}">
        <p14:creationId xmlns:p14="http://schemas.microsoft.com/office/powerpoint/2010/main" val="198543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838200" y="1825625"/>
            <a:ext cx="10515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4" name="Kuva 3"/>
          <p:cNvPicPr>
            <a:picLocks noChangeAspect="1"/>
          </p:cNvPicPr>
          <p:nvPr userDrawn="1"/>
        </p:nvPicPr>
        <p:blipFill>
          <a:blip r:embed="rId2"/>
          <a:stretch>
            <a:fillRect/>
          </a:stretch>
        </p:blipFill>
        <p:spPr>
          <a:xfrm>
            <a:off x="838200" y="652878"/>
            <a:ext cx="4660900" cy="825500"/>
          </a:xfrm>
          <a:prstGeom prst="rect">
            <a:avLst/>
          </a:prstGeom>
        </p:spPr>
      </p:pic>
    </p:spTree>
    <p:extLst>
      <p:ext uri="{BB962C8B-B14F-4D97-AF65-F5344CB8AC3E}">
        <p14:creationId xmlns:p14="http://schemas.microsoft.com/office/powerpoint/2010/main" val="154332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p:cNvPicPr>
            <a:picLocks noChangeAspect="1"/>
          </p:cNvPicPr>
          <p:nvPr userDrawn="1"/>
        </p:nvPicPr>
        <p:blipFill>
          <a:blip r:embed="rId19"/>
          <a:stretch>
            <a:fillRect/>
          </a:stretch>
        </p:blipFill>
        <p:spPr>
          <a:xfrm>
            <a:off x="10806113" y="6176963"/>
            <a:ext cx="1095373" cy="396874"/>
          </a:xfrm>
          <a:prstGeom prst="rect">
            <a:avLst/>
          </a:prstGeom>
        </p:spPr>
      </p:pic>
    </p:spTree>
    <p:extLst>
      <p:ext uri="{BB962C8B-B14F-4D97-AF65-F5344CB8AC3E}">
        <p14:creationId xmlns:p14="http://schemas.microsoft.com/office/powerpoint/2010/main" val="983631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9" r:id="rId5"/>
    <p:sldLayoutId id="2147483658" r:id="rId6"/>
    <p:sldLayoutId id="2147483660" r:id="rId7"/>
    <p:sldLayoutId id="2147483664" r:id="rId8"/>
    <p:sldLayoutId id="2147483663" r:id="rId9"/>
    <p:sldLayoutId id="2147483662" r:id="rId10"/>
    <p:sldLayoutId id="2147483661" r:id="rId11"/>
    <p:sldLayoutId id="2147483652" r:id="rId12"/>
    <p:sldLayoutId id="2147483653" r:id="rId13"/>
    <p:sldLayoutId id="2147483656" r:id="rId14"/>
    <p:sldLayoutId id="2147483657"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rgbClr val="0071B3"/>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oma.geenitaltio.fi/test-info/CYP3A5/" TargetMode="External"/><Relationship Id="rId7" Type="http://schemas.openxmlformats.org/officeDocument/2006/relationships/hyperlink" Target="https://oma.geenitaltio.fi/test-info/VKORC1/" TargetMode="External"/><Relationship Id="rId2" Type="http://schemas.openxmlformats.org/officeDocument/2006/relationships/hyperlink" Target="https://oma.geenitaltio.fi/test-info/CYP2D6/" TargetMode="External"/><Relationship Id="rId1" Type="http://schemas.openxmlformats.org/officeDocument/2006/relationships/slideLayout" Target="../slideLayouts/slideLayout2.xml"/><Relationship Id="rId6" Type="http://schemas.openxmlformats.org/officeDocument/2006/relationships/hyperlink" Target="https://oma.geenitaltio.fi/test-info/CYP2C9/" TargetMode="External"/><Relationship Id="rId5" Type="http://schemas.openxmlformats.org/officeDocument/2006/relationships/hyperlink" Target="https://oma.geenitaltio.fi/test-info/CYP2C19/" TargetMode="External"/><Relationship Id="rId4" Type="http://schemas.openxmlformats.org/officeDocument/2006/relationships/hyperlink" Target="https://oma.geenitaltio.fi/test-info/IFNL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geenitaltio.fi/test"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1"/>
          </p:nvPr>
        </p:nvSpPr>
        <p:spPr>
          <a:xfrm>
            <a:off x="642938" y="5692045"/>
            <a:ext cx="10472737" cy="470140"/>
          </a:xfrm>
        </p:spPr>
        <p:txBody>
          <a:bodyPr>
            <a:normAutofit/>
          </a:bodyPr>
          <a:lstStyle/>
          <a:p>
            <a:r>
              <a:rPr lang="fi-FI" dirty="0"/>
              <a:t>Jari Forsström, sisätautien erikoislääkäri, toimitusjohtaja Abomics Oy</a:t>
            </a:r>
          </a:p>
        </p:txBody>
      </p:sp>
      <p:sp>
        <p:nvSpPr>
          <p:cNvPr id="6" name="Otsikko 5">
            <a:extLst>
              <a:ext uri="{FF2B5EF4-FFF2-40B4-BE49-F238E27FC236}">
                <a16:creationId xmlns:a16="http://schemas.microsoft.com/office/drawing/2014/main" id="{E62CD6A9-E116-4A97-BDFB-2C3530E7FA65}"/>
              </a:ext>
            </a:extLst>
          </p:cNvPr>
          <p:cNvSpPr>
            <a:spLocks noGrp="1"/>
          </p:cNvSpPr>
          <p:nvPr>
            <p:ph type="ctrTitle"/>
          </p:nvPr>
        </p:nvSpPr>
        <p:spPr>
          <a:xfrm>
            <a:off x="1558505" y="4910297"/>
            <a:ext cx="9144000" cy="776377"/>
          </a:xfrm>
        </p:spPr>
        <p:txBody>
          <a:bodyPr>
            <a:noAutofit/>
          </a:bodyPr>
          <a:lstStyle/>
          <a:p>
            <a:r>
              <a:rPr lang="fi-FI" sz="3600" dirty="0"/>
              <a:t>Genomitieto osana terveydenhuoltoa: taloudelliset ja terveydelliset edut</a:t>
            </a:r>
          </a:p>
        </p:txBody>
      </p:sp>
    </p:spTree>
    <p:extLst>
      <p:ext uri="{BB962C8B-B14F-4D97-AF65-F5344CB8AC3E}">
        <p14:creationId xmlns:p14="http://schemas.microsoft.com/office/powerpoint/2010/main" val="1645933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Kodeiinin</a:t>
            </a:r>
            <a:r>
              <a:rPr lang="en-US" dirty="0"/>
              <a:t> </a:t>
            </a:r>
            <a:r>
              <a:rPr lang="en-US" dirty="0" err="1"/>
              <a:t>suositukset</a:t>
            </a:r>
            <a:endParaRPr lang="en-US" dirty="0"/>
          </a:p>
        </p:txBody>
      </p:sp>
      <p:sp>
        <p:nvSpPr>
          <p:cNvPr id="3" name="Sisällön paikkamerkki 2"/>
          <p:cNvSpPr>
            <a:spLocks noGrp="1"/>
          </p:cNvSpPr>
          <p:nvPr>
            <p:ph idx="1"/>
          </p:nvPr>
        </p:nvSpPr>
        <p:spPr/>
        <p:txBody>
          <a:bodyPr/>
          <a:lstStyle/>
          <a:p>
            <a:r>
              <a:rPr lang="fi-FI" dirty="0"/>
              <a:t>Kodeiinia ei tule käyttää alle 12-vuotiailla lapsilla</a:t>
            </a:r>
          </a:p>
          <a:p>
            <a:r>
              <a:rPr lang="fi-FI" dirty="0"/>
              <a:t>Kodeiinia ei tule käyttää alle 18-vuotiailla lapsilla, joille tehty ylähengitysteiden toimenpide</a:t>
            </a:r>
          </a:p>
          <a:p>
            <a:r>
              <a:rPr lang="fi-FI" dirty="0"/>
              <a:t>Kodeiinia ei tule käyttää potilaille, joiden tiedetään olevan CYP2D6 ultranopeita metaboloijia</a:t>
            </a:r>
          </a:p>
          <a:p>
            <a:endParaRPr lang="en-US" dirty="0"/>
          </a:p>
        </p:txBody>
      </p:sp>
    </p:spTree>
    <p:extLst>
      <p:ext uri="{BB962C8B-B14F-4D97-AF65-F5344CB8AC3E}">
        <p14:creationId xmlns:p14="http://schemas.microsoft.com/office/powerpoint/2010/main" val="369488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239059" y="368490"/>
            <a:ext cx="10391125" cy="6262759"/>
          </a:xfrm>
          <a:prstGeom prst="rect">
            <a:avLst/>
          </a:prstGeom>
        </p:spPr>
      </p:pic>
    </p:spTree>
    <p:extLst>
      <p:ext uri="{BB962C8B-B14F-4D97-AF65-F5344CB8AC3E}">
        <p14:creationId xmlns:p14="http://schemas.microsoft.com/office/powerpoint/2010/main" val="403968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838198" y="1825624"/>
            <a:ext cx="10348358" cy="3827031"/>
          </a:xfrm>
        </p:spPr>
        <p:txBody>
          <a:bodyPr numCol="2">
            <a:noAutofit/>
          </a:bodyPr>
          <a:lstStyle/>
          <a:p>
            <a:r>
              <a:rPr lang="fi-FI" sz="2000" dirty="0">
                <a:highlight>
                  <a:srgbClr val="FF0000"/>
                </a:highlight>
              </a:rPr>
              <a:t>D</a:t>
            </a:r>
            <a:r>
              <a:rPr lang="fi-FI" sz="2000" dirty="0"/>
              <a:t> kodeiinin yhdistelmä	288 000</a:t>
            </a:r>
          </a:p>
          <a:p>
            <a:r>
              <a:rPr lang="fi-FI" sz="2000" dirty="0">
                <a:highlight>
                  <a:srgbClr val="FF0000"/>
                </a:highlight>
              </a:rPr>
              <a:t>D</a:t>
            </a:r>
            <a:r>
              <a:rPr lang="fi-FI" sz="2000" dirty="0"/>
              <a:t>  </a:t>
            </a:r>
            <a:r>
              <a:rPr lang="fi-FI" sz="2000" dirty="0" err="1"/>
              <a:t>metoprololi</a:t>
            </a:r>
            <a:r>
              <a:rPr lang="fi-FI" sz="2000" dirty="0"/>
              <a:t>		146 000</a:t>
            </a:r>
          </a:p>
          <a:p>
            <a:r>
              <a:rPr lang="fi-FI" sz="2000" dirty="0"/>
              <a:t>B </a:t>
            </a:r>
            <a:r>
              <a:rPr lang="fi-FI" sz="2000" dirty="0" err="1"/>
              <a:t>essitalopraami</a:t>
            </a:r>
            <a:r>
              <a:rPr lang="fi-FI" sz="2000" dirty="0"/>
              <a:t>		98 000</a:t>
            </a:r>
          </a:p>
          <a:p>
            <a:r>
              <a:rPr lang="fi-FI" sz="2000" dirty="0">
                <a:highlight>
                  <a:srgbClr val="FFFF00"/>
                </a:highlight>
              </a:rPr>
              <a:t>C</a:t>
            </a:r>
            <a:r>
              <a:rPr lang="fi-FI" sz="2000" dirty="0"/>
              <a:t> </a:t>
            </a:r>
            <a:r>
              <a:rPr lang="fi-FI" sz="2000" dirty="0" err="1"/>
              <a:t>tramadoli</a:t>
            </a:r>
            <a:r>
              <a:rPr lang="fi-FI" sz="2000" dirty="0"/>
              <a:t>			92 000</a:t>
            </a:r>
          </a:p>
          <a:p>
            <a:r>
              <a:rPr lang="fi-FI" sz="2000" dirty="0"/>
              <a:t>B </a:t>
            </a:r>
            <a:r>
              <a:rPr lang="fi-FI" sz="2000" dirty="0" err="1"/>
              <a:t>sitalopraami</a:t>
            </a:r>
            <a:r>
              <a:rPr lang="fi-FI" sz="2000" dirty="0"/>
              <a:t>		85 000</a:t>
            </a:r>
          </a:p>
          <a:p>
            <a:r>
              <a:rPr lang="fi-FI" sz="2000" dirty="0"/>
              <a:t>B </a:t>
            </a:r>
            <a:r>
              <a:rPr lang="fi-FI" sz="2000" dirty="0" err="1"/>
              <a:t>propranololi</a:t>
            </a:r>
            <a:r>
              <a:rPr lang="fi-FI" sz="2000" dirty="0"/>
              <a:t>		75 000</a:t>
            </a:r>
          </a:p>
          <a:p>
            <a:r>
              <a:rPr lang="fi-FI" sz="2000" dirty="0">
                <a:highlight>
                  <a:srgbClr val="FFFF00"/>
                </a:highlight>
              </a:rPr>
              <a:t>C</a:t>
            </a:r>
            <a:r>
              <a:rPr lang="fi-FI" sz="2000" dirty="0"/>
              <a:t> </a:t>
            </a:r>
            <a:r>
              <a:rPr lang="fi-FI" sz="2000" dirty="0" err="1"/>
              <a:t>venlafaksiini</a:t>
            </a:r>
            <a:r>
              <a:rPr lang="fi-FI" sz="2000" dirty="0"/>
              <a:t>		51 000</a:t>
            </a:r>
          </a:p>
          <a:p>
            <a:r>
              <a:rPr lang="fi-FI" sz="2000" dirty="0">
                <a:highlight>
                  <a:srgbClr val="FF0000"/>
                </a:highlight>
              </a:rPr>
              <a:t>D</a:t>
            </a:r>
            <a:r>
              <a:rPr lang="fi-FI" sz="2000" dirty="0"/>
              <a:t> </a:t>
            </a:r>
            <a:r>
              <a:rPr lang="fi-FI" sz="2000" dirty="0" err="1"/>
              <a:t>risperidoni</a:t>
            </a:r>
            <a:r>
              <a:rPr lang="fi-FI" sz="2000" dirty="0"/>
              <a:t>			43 000</a:t>
            </a:r>
          </a:p>
          <a:p>
            <a:r>
              <a:rPr lang="fi-FI" sz="2000" dirty="0"/>
              <a:t>B </a:t>
            </a:r>
            <a:r>
              <a:rPr lang="fi-FI" sz="2000" dirty="0" err="1"/>
              <a:t>terbinafiini</a:t>
            </a:r>
            <a:r>
              <a:rPr lang="fi-FI" sz="2000" dirty="0"/>
              <a:t>			38 000</a:t>
            </a:r>
          </a:p>
          <a:p>
            <a:r>
              <a:rPr lang="fi-FI" sz="2000" dirty="0"/>
              <a:t>B </a:t>
            </a:r>
            <a:r>
              <a:rPr lang="fi-FI" sz="2000" dirty="0" err="1"/>
              <a:t>olantsapiini</a:t>
            </a:r>
            <a:r>
              <a:rPr lang="fi-FI" sz="2000" dirty="0"/>
              <a:t>		28 000</a:t>
            </a:r>
          </a:p>
          <a:p>
            <a:r>
              <a:rPr lang="fi-FI" sz="2000" dirty="0"/>
              <a:t>B </a:t>
            </a:r>
            <a:r>
              <a:rPr lang="fi-FI" sz="2000" dirty="0" err="1"/>
              <a:t>fluoksetiini</a:t>
            </a:r>
            <a:r>
              <a:rPr lang="fi-FI" sz="2000" dirty="0"/>
              <a:t>			25 000</a:t>
            </a:r>
          </a:p>
          <a:p>
            <a:r>
              <a:rPr lang="fi-FI" sz="2000" dirty="0">
                <a:highlight>
                  <a:srgbClr val="FFFF00"/>
                </a:highlight>
              </a:rPr>
              <a:t>C</a:t>
            </a:r>
            <a:r>
              <a:rPr lang="fi-FI" sz="2000" dirty="0"/>
              <a:t> </a:t>
            </a:r>
            <a:r>
              <a:rPr lang="fi-FI" sz="2000" dirty="0" err="1"/>
              <a:t>karvelidoli</a:t>
            </a:r>
            <a:r>
              <a:rPr lang="fi-FI" sz="2000" dirty="0"/>
              <a:t>			23 000</a:t>
            </a:r>
          </a:p>
          <a:p>
            <a:r>
              <a:rPr lang="fi-FI" sz="2000" dirty="0">
                <a:highlight>
                  <a:srgbClr val="FF0000"/>
                </a:highlight>
              </a:rPr>
              <a:t>D</a:t>
            </a:r>
            <a:r>
              <a:rPr lang="fi-FI" sz="2000" dirty="0"/>
              <a:t> </a:t>
            </a:r>
            <a:r>
              <a:rPr lang="fi-FI" sz="2000" dirty="0" err="1"/>
              <a:t>amitriptyliini</a:t>
            </a:r>
            <a:r>
              <a:rPr lang="fi-FI" sz="2000" dirty="0"/>
              <a:t>		21 000</a:t>
            </a:r>
          </a:p>
          <a:p>
            <a:r>
              <a:rPr lang="fi-FI" sz="2000" dirty="0"/>
              <a:t>B </a:t>
            </a:r>
            <a:r>
              <a:rPr lang="fi-FI" sz="2000" dirty="0" err="1"/>
              <a:t>klotsapiini</a:t>
            </a:r>
            <a:r>
              <a:rPr lang="fi-FI" sz="2000" dirty="0"/>
              <a:t>			10 000</a:t>
            </a:r>
          </a:p>
          <a:p>
            <a:r>
              <a:rPr lang="fi-FI" sz="2000" dirty="0">
                <a:highlight>
                  <a:srgbClr val="FFFF00"/>
                </a:highlight>
              </a:rPr>
              <a:t>C</a:t>
            </a:r>
            <a:r>
              <a:rPr lang="fi-FI" sz="2000" dirty="0"/>
              <a:t> </a:t>
            </a:r>
            <a:r>
              <a:rPr lang="fi-FI" sz="2000" dirty="0" err="1"/>
              <a:t>aripipratsoli</a:t>
            </a:r>
            <a:r>
              <a:rPr lang="fi-FI" sz="2000" dirty="0"/>
              <a:t>		10 000</a:t>
            </a:r>
          </a:p>
          <a:p>
            <a:r>
              <a:rPr lang="fi-FI" sz="2000" dirty="0"/>
              <a:t>B </a:t>
            </a:r>
            <a:r>
              <a:rPr lang="fi-FI" sz="2000" dirty="0" err="1"/>
              <a:t>perfenatsiini</a:t>
            </a:r>
            <a:r>
              <a:rPr lang="fi-FI" sz="2000" dirty="0"/>
              <a:t>		8 000</a:t>
            </a:r>
          </a:p>
          <a:p>
            <a:r>
              <a:rPr lang="fi-FI" sz="2000" dirty="0">
                <a:highlight>
                  <a:srgbClr val="FF0000"/>
                </a:highlight>
              </a:rPr>
              <a:t>D</a:t>
            </a:r>
            <a:r>
              <a:rPr lang="fi-FI" sz="2000" dirty="0"/>
              <a:t> </a:t>
            </a:r>
            <a:r>
              <a:rPr lang="fi-FI" sz="2000" dirty="0" err="1"/>
              <a:t>doksepiini</a:t>
            </a:r>
            <a:r>
              <a:rPr lang="fi-FI" sz="2000" dirty="0"/>
              <a:t>			5 000</a:t>
            </a:r>
          </a:p>
          <a:p>
            <a:endParaRPr lang="en-US" sz="2000" dirty="0"/>
          </a:p>
        </p:txBody>
      </p:sp>
      <p:sp>
        <p:nvSpPr>
          <p:cNvPr id="4" name="Otsikko 3"/>
          <p:cNvSpPr>
            <a:spLocks noGrp="1"/>
          </p:cNvSpPr>
          <p:nvPr>
            <p:ph type="title"/>
          </p:nvPr>
        </p:nvSpPr>
        <p:spPr/>
        <p:txBody>
          <a:bodyPr>
            <a:normAutofit/>
          </a:bodyPr>
          <a:lstStyle/>
          <a:p>
            <a:r>
              <a:rPr lang="fi-FI" sz="3600" dirty="0"/>
              <a:t>CYP2D6 lääkkeitä ja saajat</a:t>
            </a:r>
            <a:endParaRPr lang="en-US" sz="3600" dirty="0"/>
          </a:p>
        </p:txBody>
      </p:sp>
      <p:sp>
        <p:nvSpPr>
          <p:cNvPr id="5" name="Tekstiruutu 4"/>
          <p:cNvSpPr txBox="1"/>
          <p:nvPr/>
        </p:nvSpPr>
        <p:spPr>
          <a:xfrm>
            <a:off x="838198" y="6163003"/>
            <a:ext cx="2917786" cy="307777"/>
          </a:xfrm>
          <a:prstGeom prst="rect">
            <a:avLst/>
          </a:prstGeom>
          <a:noFill/>
        </p:spPr>
        <p:txBody>
          <a:bodyPr wrap="none" rtlCol="0">
            <a:spAutoFit/>
          </a:bodyPr>
          <a:lstStyle/>
          <a:p>
            <a:r>
              <a:rPr lang="fi-FI" sz="1400" dirty="0"/>
              <a:t>Lähde: Kelan reseptitiedot 2014</a:t>
            </a:r>
          </a:p>
        </p:txBody>
      </p:sp>
    </p:spTree>
    <p:extLst>
      <p:ext uri="{BB962C8B-B14F-4D97-AF65-F5344CB8AC3E}">
        <p14:creationId xmlns:p14="http://schemas.microsoft.com/office/powerpoint/2010/main" val="386184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3" name="Picture Box" descr="mp201242f3.jpg"/>
          <p:cNvPicPr>
            <a:picLocks noChangeAspect="1"/>
          </p:cNvPicPr>
          <p:nvPr/>
        </p:nvPicPr>
        <p:blipFill rotWithShape="1">
          <a:blip r:embed="rId3">
            <a:extLst>
              <a:ext uri="{28A0092B-C50C-407E-A947-70E740481C1C}">
                <a14:useLocalDpi xmlns:a14="http://schemas.microsoft.com/office/drawing/2010/main" val="0"/>
              </a:ext>
            </a:extLst>
          </a:blip>
          <a:srcRect l="47023" b="6484"/>
          <a:stretch/>
        </p:blipFill>
        <p:spPr bwMode="auto">
          <a:xfrm>
            <a:off x="233182" y="0"/>
            <a:ext cx="8476343" cy="667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4"/>
          <p:cNvSpPr txBox="1"/>
          <p:nvPr/>
        </p:nvSpPr>
        <p:spPr>
          <a:xfrm>
            <a:off x="233182" y="6395762"/>
            <a:ext cx="3510898" cy="276999"/>
          </a:xfrm>
          <a:prstGeom prst="rect">
            <a:avLst/>
          </a:prstGeom>
          <a:noFill/>
        </p:spPr>
        <p:txBody>
          <a:bodyPr wrap="none" rtlCol="0">
            <a:spAutoFit/>
          </a:bodyPr>
          <a:lstStyle/>
          <a:p>
            <a:r>
              <a:rPr lang="fi-FI" sz="1200" dirty="0" err="1"/>
              <a:t>Stingl</a:t>
            </a:r>
            <a:r>
              <a:rPr lang="fi-FI" sz="1200" dirty="0"/>
              <a:t>, J. C., et al. 2013. </a:t>
            </a:r>
            <a:r>
              <a:rPr lang="fi-FI" sz="1200" dirty="0" err="1"/>
              <a:t>Molecular</a:t>
            </a:r>
            <a:r>
              <a:rPr lang="fi-FI" sz="1200" dirty="0"/>
              <a:t> </a:t>
            </a:r>
            <a:r>
              <a:rPr lang="fi-FI" sz="1200" dirty="0" err="1"/>
              <a:t>psychiatry</a:t>
            </a:r>
            <a:r>
              <a:rPr lang="fi-FI" sz="1200" dirty="0"/>
              <a:t>.</a:t>
            </a:r>
          </a:p>
        </p:txBody>
      </p:sp>
      <p:sp>
        <p:nvSpPr>
          <p:cNvPr id="4" name="Tekstiruutu 3"/>
          <p:cNvSpPr txBox="1"/>
          <p:nvPr/>
        </p:nvSpPr>
        <p:spPr>
          <a:xfrm>
            <a:off x="8491557" y="1788270"/>
            <a:ext cx="3550972" cy="369332"/>
          </a:xfrm>
          <a:prstGeom prst="rect">
            <a:avLst/>
          </a:prstGeom>
          <a:noFill/>
        </p:spPr>
        <p:txBody>
          <a:bodyPr wrap="none" rtlCol="0">
            <a:spAutoFit/>
          </a:bodyPr>
          <a:lstStyle/>
          <a:p>
            <a:r>
              <a:rPr lang="fi-FI" dirty="0"/>
              <a:t>Pienentynyt metabolianopeus</a:t>
            </a:r>
          </a:p>
        </p:txBody>
      </p:sp>
      <p:sp>
        <p:nvSpPr>
          <p:cNvPr id="6" name="Suorakulmio 5"/>
          <p:cNvSpPr/>
          <p:nvPr/>
        </p:nvSpPr>
        <p:spPr>
          <a:xfrm>
            <a:off x="8491557" y="1418938"/>
            <a:ext cx="3594254" cy="369332"/>
          </a:xfrm>
          <a:prstGeom prst="rect">
            <a:avLst/>
          </a:prstGeom>
        </p:spPr>
        <p:txBody>
          <a:bodyPr wrap="none">
            <a:spAutoFit/>
          </a:bodyPr>
          <a:lstStyle/>
          <a:p>
            <a:r>
              <a:rPr lang="fi-FI" dirty="0"/>
              <a:t>Osittain pienentynyt </a:t>
            </a:r>
            <a:r>
              <a:rPr lang="fi-FI" dirty="0" err="1"/>
              <a:t>m.nopeus</a:t>
            </a:r>
            <a:endParaRPr lang="fi-FI" dirty="0"/>
          </a:p>
        </p:txBody>
      </p:sp>
      <p:sp>
        <p:nvSpPr>
          <p:cNvPr id="7" name="Tekstiruutu 6"/>
          <p:cNvSpPr txBox="1"/>
          <p:nvPr/>
        </p:nvSpPr>
        <p:spPr>
          <a:xfrm>
            <a:off x="8491557" y="1049606"/>
            <a:ext cx="3254417" cy="369332"/>
          </a:xfrm>
          <a:prstGeom prst="rect">
            <a:avLst/>
          </a:prstGeom>
          <a:noFill/>
        </p:spPr>
        <p:txBody>
          <a:bodyPr wrap="none" rtlCol="0">
            <a:spAutoFit/>
          </a:bodyPr>
          <a:lstStyle/>
          <a:p>
            <a:r>
              <a:rPr lang="fi-FI" dirty="0"/>
              <a:t>Normaali metabolianopeus</a:t>
            </a:r>
          </a:p>
        </p:txBody>
      </p:sp>
      <p:sp>
        <p:nvSpPr>
          <p:cNvPr id="8" name="Suorakulmio 7"/>
          <p:cNvSpPr/>
          <p:nvPr/>
        </p:nvSpPr>
        <p:spPr>
          <a:xfrm>
            <a:off x="8491557" y="680274"/>
            <a:ext cx="3578224" cy="369332"/>
          </a:xfrm>
          <a:prstGeom prst="rect">
            <a:avLst/>
          </a:prstGeom>
        </p:spPr>
        <p:txBody>
          <a:bodyPr wrap="none">
            <a:spAutoFit/>
          </a:bodyPr>
          <a:lstStyle/>
          <a:p>
            <a:r>
              <a:rPr lang="fi-FI" dirty="0"/>
              <a:t>Suurentunut metabolianopeus</a:t>
            </a:r>
          </a:p>
        </p:txBody>
      </p:sp>
    </p:spTree>
    <p:extLst>
      <p:ext uri="{BB962C8B-B14F-4D97-AF65-F5344CB8AC3E}">
        <p14:creationId xmlns:p14="http://schemas.microsoft.com/office/powerpoint/2010/main" val="2385141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a:t>Klopidogreeli </a:t>
            </a:r>
            <a:r>
              <a:rPr lang="en-US" dirty="0" err="1"/>
              <a:t>ja</a:t>
            </a:r>
            <a:r>
              <a:rPr lang="en-US" dirty="0"/>
              <a:t> CYP2C19</a:t>
            </a:r>
          </a:p>
        </p:txBody>
      </p:sp>
      <p:sp>
        <p:nvSpPr>
          <p:cNvPr id="3" name="Sisällön paikkamerkki 2"/>
          <p:cNvSpPr>
            <a:spLocks noGrp="1"/>
          </p:cNvSpPr>
          <p:nvPr>
            <p:ph idx="1"/>
          </p:nvPr>
        </p:nvSpPr>
        <p:spPr/>
        <p:txBody>
          <a:bodyPr/>
          <a:lstStyle/>
          <a:p>
            <a:r>
              <a:rPr lang="fi-FI" altLang="fi-FI" dirty="0">
                <a:solidFill>
                  <a:srgbClr val="060606"/>
                </a:solidFill>
                <a:ea typeface="Franklin Gothic Medium" panose="020B0603020102020204" pitchFamily="34" charset="0"/>
                <a:cs typeface="Franklin Gothic Medium" panose="020B0603020102020204" pitchFamily="34" charset="0"/>
              </a:rPr>
              <a:t>Vuosittain n. 45.000 reseptiä.</a:t>
            </a:r>
          </a:p>
          <a:p>
            <a:pPr lvl="2"/>
            <a:r>
              <a:rPr lang="fi-FI" altLang="fi-FI" dirty="0">
                <a:solidFill>
                  <a:srgbClr val="060606"/>
                </a:solidFill>
                <a:ea typeface="Franklin Gothic Medium" panose="020B0603020102020204" pitchFamily="34" charset="0"/>
                <a:cs typeface="Franklin Gothic Medium" panose="020B0603020102020204" pitchFamily="34" charset="0"/>
              </a:rPr>
              <a:t>25-30 % potilaista lääkkeen teho heikko hitaan tai olemattoman CYP2C19 metabolian takia</a:t>
            </a:r>
          </a:p>
          <a:p>
            <a:r>
              <a:rPr lang="fi-FI" altLang="fi-FI" dirty="0">
                <a:solidFill>
                  <a:srgbClr val="060606"/>
                </a:solidFill>
                <a:ea typeface="Franklin Gothic Medium" panose="020B0603020102020204" pitchFamily="34" charset="0"/>
                <a:cs typeface="Franklin Gothic Medium" panose="020B0603020102020204" pitchFamily="34" charset="0"/>
              </a:rPr>
              <a:t>Suosituksen mukaan CYP2C19 genotyyppi olisi syytä selvittää </a:t>
            </a:r>
            <a:r>
              <a:rPr lang="fi-FI" altLang="fi-FI" dirty="0" err="1">
                <a:solidFill>
                  <a:srgbClr val="060606"/>
                </a:solidFill>
                <a:ea typeface="Franklin Gothic Medium" panose="020B0603020102020204" pitchFamily="34" charset="0"/>
                <a:cs typeface="Franklin Gothic Medium" panose="020B0603020102020204" pitchFamily="34" charset="0"/>
              </a:rPr>
              <a:t>klopidogreelipotilaista</a:t>
            </a:r>
            <a:endParaRPr lang="fi-FI" altLang="fi-FI" dirty="0">
              <a:solidFill>
                <a:srgbClr val="060606"/>
              </a:solidFill>
              <a:ea typeface="Franklin Gothic Medium" panose="020B0603020102020204" pitchFamily="34" charset="0"/>
              <a:cs typeface="Franklin Gothic Medium" panose="020B0603020102020204" pitchFamily="34" charset="0"/>
            </a:endParaRPr>
          </a:p>
          <a:p>
            <a:r>
              <a:rPr lang="fi-FI" altLang="fi-FI" dirty="0">
                <a:solidFill>
                  <a:srgbClr val="060606"/>
                </a:solidFill>
                <a:ea typeface="Franklin Gothic Medium" panose="020B0603020102020204" pitchFamily="34" charset="0"/>
                <a:cs typeface="Franklin Gothic Medium" panose="020B0603020102020204" pitchFamily="34" charset="0"/>
              </a:rPr>
              <a:t>Muut hyödyt</a:t>
            </a:r>
          </a:p>
          <a:p>
            <a:pPr lvl="2"/>
            <a:r>
              <a:rPr lang="fi-FI" altLang="fi-FI" dirty="0">
                <a:solidFill>
                  <a:srgbClr val="060606"/>
                </a:solidFill>
                <a:ea typeface="Franklin Gothic Medium" panose="020B0603020102020204" pitchFamily="34" charset="0"/>
                <a:cs typeface="Franklin Gothic Medium" panose="020B0603020102020204" pitchFamily="34" charset="0"/>
              </a:rPr>
              <a:t>Tehottoman lääkehoidon potilailla runsaammin verisuonitukoskomplikaatioita, koska annettu lääkehoito ei tehoa oletetusti</a:t>
            </a:r>
          </a:p>
          <a:p>
            <a:endParaRPr lang="fi-FI" dirty="0"/>
          </a:p>
          <a:p>
            <a:endParaRPr lang="en-US" dirty="0"/>
          </a:p>
        </p:txBody>
      </p:sp>
    </p:spTree>
    <p:extLst>
      <p:ext uri="{BB962C8B-B14F-4D97-AF65-F5344CB8AC3E}">
        <p14:creationId xmlns:p14="http://schemas.microsoft.com/office/powerpoint/2010/main" val="408028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a:t>Klopidogreeli </a:t>
            </a:r>
            <a:r>
              <a:rPr lang="en-US" dirty="0" err="1"/>
              <a:t>ja</a:t>
            </a:r>
            <a:r>
              <a:rPr lang="en-US" dirty="0"/>
              <a:t> CYP2C19</a:t>
            </a:r>
          </a:p>
        </p:txBody>
      </p:sp>
      <p:pic>
        <p:nvPicPr>
          <p:cNvPr id="3" name="Kuva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1223" y="1981843"/>
            <a:ext cx="7489554" cy="3760757"/>
          </a:xfrm>
          <a:prstGeom prst="rect">
            <a:avLst/>
          </a:prstGeom>
        </p:spPr>
      </p:pic>
    </p:spTree>
    <p:extLst>
      <p:ext uri="{BB962C8B-B14F-4D97-AF65-F5344CB8AC3E}">
        <p14:creationId xmlns:p14="http://schemas.microsoft.com/office/powerpoint/2010/main" val="73248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sz="3600" dirty="0"/>
              <a:t>CYP2C19 </a:t>
            </a:r>
            <a:r>
              <a:rPr lang="fi-FI" sz="3600" dirty="0"/>
              <a:t>lääkkeitä ja reseptimääriä</a:t>
            </a:r>
          </a:p>
        </p:txBody>
      </p:sp>
      <p:sp>
        <p:nvSpPr>
          <p:cNvPr id="3" name="Sisällön paikkamerkki 2"/>
          <p:cNvSpPr>
            <a:spLocks noGrp="1"/>
          </p:cNvSpPr>
          <p:nvPr>
            <p:ph idx="1"/>
          </p:nvPr>
        </p:nvSpPr>
        <p:spPr/>
        <p:txBody>
          <a:bodyPr>
            <a:normAutofit fontScale="92500"/>
          </a:bodyPr>
          <a:lstStyle/>
          <a:p>
            <a:r>
              <a:rPr lang="fi-FI" dirty="0"/>
              <a:t>B </a:t>
            </a:r>
            <a:r>
              <a:rPr lang="fi-FI" dirty="0" err="1"/>
              <a:t>pantopratsoli</a:t>
            </a:r>
            <a:r>
              <a:rPr lang="fi-FI" dirty="0"/>
              <a:t>							331 000</a:t>
            </a:r>
          </a:p>
          <a:p>
            <a:r>
              <a:rPr lang="fi-FI" dirty="0"/>
              <a:t>B </a:t>
            </a:r>
            <a:r>
              <a:rPr lang="fi-FI" dirty="0" err="1"/>
              <a:t>esomepratsoli</a:t>
            </a:r>
            <a:r>
              <a:rPr lang="fi-FI" dirty="0"/>
              <a:t>							151 000</a:t>
            </a:r>
          </a:p>
          <a:p>
            <a:r>
              <a:rPr lang="fi-FI" dirty="0">
                <a:highlight>
                  <a:srgbClr val="FFFF00"/>
                </a:highlight>
              </a:rPr>
              <a:t>C</a:t>
            </a:r>
            <a:r>
              <a:rPr lang="fi-FI" dirty="0"/>
              <a:t> </a:t>
            </a:r>
            <a:r>
              <a:rPr lang="fi-FI" dirty="0" err="1"/>
              <a:t>essitalopraami</a:t>
            </a:r>
            <a:r>
              <a:rPr lang="fi-FI" dirty="0"/>
              <a:t>						98 000	</a:t>
            </a:r>
          </a:p>
          <a:p>
            <a:r>
              <a:rPr lang="fi-FI" dirty="0"/>
              <a:t>B </a:t>
            </a:r>
            <a:r>
              <a:rPr lang="fi-FI" dirty="0" err="1"/>
              <a:t>drospirenoni</a:t>
            </a:r>
            <a:r>
              <a:rPr lang="fi-FI" dirty="0"/>
              <a:t> (+</a:t>
            </a:r>
            <a:r>
              <a:rPr lang="fi-FI" dirty="0" err="1"/>
              <a:t>etinyyliestradioli</a:t>
            </a:r>
            <a:r>
              <a:rPr lang="fi-FI" dirty="0"/>
              <a:t>)			88 000*</a:t>
            </a:r>
          </a:p>
          <a:p>
            <a:r>
              <a:rPr lang="fi-FI" dirty="0"/>
              <a:t>B </a:t>
            </a:r>
            <a:r>
              <a:rPr lang="fi-FI" dirty="0" err="1"/>
              <a:t>lansopratsoli</a:t>
            </a:r>
            <a:r>
              <a:rPr lang="fi-FI" dirty="0"/>
              <a:t>							85 000</a:t>
            </a:r>
          </a:p>
          <a:p>
            <a:r>
              <a:rPr lang="fi-FI" dirty="0">
                <a:highlight>
                  <a:srgbClr val="FFFF00"/>
                </a:highlight>
              </a:rPr>
              <a:t>C</a:t>
            </a:r>
            <a:r>
              <a:rPr lang="fi-FI" dirty="0"/>
              <a:t> </a:t>
            </a:r>
            <a:r>
              <a:rPr lang="fi-FI" dirty="0" err="1"/>
              <a:t>sitalopraami</a:t>
            </a:r>
            <a:r>
              <a:rPr lang="fi-FI" dirty="0"/>
              <a:t>							85 000</a:t>
            </a:r>
          </a:p>
          <a:p>
            <a:r>
              <a:rPr lang="fi-FI" dirty="0"/>
              <a:t>B </a:t>
            </a:r>
            <a:r>
              <a:rPr lang="fi-FI" dirty="0" err="1"/>
              <a:t>omepratsoli</a:t>
            </a:r>
            <a:r>
              <a:rPr lang="fi-FI" dirty="0"/>
              <a:t>							82 000</a:t>
            </a:r>
          </a:p>
          <a:p>
            <a:r>
              <a:rPr lang="fi-FI" dirty="0">
                <a:highlight>
                  <a:srgbClr val="FF0000"/>
                </a:highlight>
              </a:rPr>
              <a:t>D</a:t>
            </a:r>
            <a:r>
              <a:rPr lang="fi-FI" dirty="0"/>
              <a:t> </a:t>
            </a:r>
            <a:r>
              <a:rPr lang="fi-FI" dirty="0" err="1"/>
              <a:t>klopidogreeli</a:t>
            </a:r>
            <a:r>
              <a:rPr lang="fi-FI" dirty="0"/>
              <a:t>							45 000</a:t>
            </a:r>
          </a:p>
          <a:p>
            <a:r>
              <a:rPr lang="fi-FI" dirty="0"/>
              <a:t>B diatsepaami							38 000</a:t>
            </a:r>
          </a:p>
          <a:p>
            <a:endParaRPr lang="fi-FI" dirty="0"/>
          </a:p>
          <a:p>
            <a:endParaRPr lang="en-US" dirty="0"/>
          </a:p>
        </p:txBody>
      </p:sp>
      <p:sp>
        <p:nvSpPr>
          <p:cNvPr id="4" name="Tekstiruutu 3"/>
          <p:cNvSpPr txBox="1"/>
          <p:nvPr/>
        </p:nvSpPr>
        <p:spPr>
          <a:xfrm>
            <a:off x="838200" y="6176963"/>
            <a:ext cx="3706464" cy="646331"/>
          </a:xfrm>
          <a:prstGeom prst="rect">
            <a:avLst/>
          </a:prstGeom>
          <a:noFill/>
        </p:spPr>
        <p:txBody>
          <a:bodyPr wrap="none" rtlCol="0">
            <a:spAutoFit/>
          </a:bodyPr>
          <a:lstStyle/>
          <a:p>
            <a:r>
              <a:rPr lang="fi-FI" dirty="0"/>
              <a:t>Lähde: Kelan reseptitiedot 2014</a:t>
            </a:r>
          </a:p>
          <a:p>
            <a:r>
              <a:rPr lang="fi-FI" dirty="0"/>
              <a:t>*) </a:t>
            </a:r>
            <a:r>
              <a:rPr lang="fi-FI" dirty="0" err="1"/>
              <a:t>Multirec</a:t>
            </a:r>
            <a:r>
              <a:rPr lang="fi-FI" dirty="0"/>
              <a:t> 2014</a:t>
            </a:r>
          </a:p>
        </p:txBody>
      </p:sp>
    </p:spTree>
    <p:extLst>
      <p:ext uri="{BB962C8B-B14F-4D97-AF65-F5344CB8AC3E}">
        <p14:creationId xmlns:p14="http://schemas.microsoft.com/office/powerpoint/2010/main" val="74209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3" name="Picture Box" descr="mp201242f3.jpg"/>
          <p:cNvPicPr>
            <a:picLocks noChangeAspect="1"/>
          </p:cNvPicPr>
          <p:nvPr/>
        </p:nvPicPr>
        <p:blipFill rotWithShape="1">
          <a:blip r:embed="rId3">
            <a:extLst>
              <a:ext uri="{28A0092B-C50C-407E-A947-70E740481C1C}">
                <a14:useLocalDpi xmlns:a14="http://schemas.microsoft.com/office/drawing/2010/main" val="0"/>
              </a:ext>
            </a:extLst>
          </a:blip>
          <a:srcRect l="-693" t="-3049" r="53068" b="18486"/>
          <a:stretch/>
        </p:blipFill>
        <p:spPr bwMode="auto">
          <a:xfrm>
            <a:off x="539098" y="365125"/>
            <a:ext cx="7620000" cy="603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iruutu 3"/>
          <p:cNvSpPr txBox="1"/>
          <p:nvPr/>
        </p:nvSpPr>
        <p:spPr>
          <a:xfrm>
            <a:off x="539098" y="6399257"/>
            <a:ext cx="3510898" cy="276999"/>
          </a:xfrm>
          <a:prstGeom prst="rect">
            <a:avLst/>
          </a:prstGeom>
          <a:noFill/>
        </p:spPr>
        <p:txBody>
          <a:bodyPr wrap="none" rtlCol="0">
            <a:spAutoFit/>
          </a:bodyPr>
          <a:lstStyle/>
          <a:p>
            <a:r>
              <a:rPr lang="fi-FI" sz="1200" dirty="0" err="1"/>
              <a:t>Stingl</a:t>
            </a:r>
            <a:r>
              <a:rPr lang="fi-FI" sz="1200" dirty="0"/>
              <a:t>, J. C., et al. 2013. </a:t>
            </a:r>
            <a:r>
              <a:rPr lang="fi-FI" sz="1200" dirty="0" err="1"/>
              <a:t>Molecular</a:t>
            </a:r>
            <a:r>
              <a:rPr lang="fi-FI" sz="1200" dirty="0"/>
              <a:t> </a:t>
            </a:r>
            <a:r>
              <a:rPr lang="fi-FI" sz="1200" dirty="0" err="1"/>
              <a:t>psychiatry</a:t>
            </a:r>
            <a:r>
              <a:rPr lang="fi-FI" sz="1200" dirty="0"/>
              <a:t>.</a:t>
            </a:r>
          </a:p>
        </p:txBody>
      </p:sp>
      <p:sp>
        <p:nvSpPr>
          <p:cNvPr id="5" name="Tekstiruutu 4"/>
          <p:cNvSpPr txBox="1"/>
          <p:nvPr/>
        </p:nvSpPr>
        <p:spPr>
          <a:xfrm>
            <a:off x="7775576" y="1596959"/>
            <a:ext cx="3550972" cy="369332"/>
          </a:xfrm>
          <a:prstGeom prst="rect">
            <a:avLst/>
          </a:prstGeom>
          <a:noFill/>
        </p:spPr>
        <p:txBody>
          <a:bodyPr wrap="none" rtlCol="0">
            <a:spAutoFit/>
          </a:bodyPr>
          <a:lstStyle/>
          <a:p>
            <a:r>
              <a:rPr lang="fi-FI" dirty="0"/>
              <a:t>Pienentynyt metabolianopeus</a:t>
            </a:r>
          </a:p>
        </p:txBody>
      </p:sp>
      <p:sp>
        <p:nvSpPr>
          <p:cNvPr id="6" name="Suorakulmio 5"/>
          <p:cNvSpPr/>
          <p:nvPr/>
        </p:nvSpPr>
        <p:spPr>
          <a:xfrm>
            <a:off x="7775576" y="1227627"/>
            <a:ext cx="3594254" cy="369332"/>
          </a:xfrm>
          <a:prstGeom prst="rect">
            <a:avLst/>
          </a:prstGeom>
        </p:spPr>
        <p:txBody>
          <a:bodyPr wrap="none">
            <a:spAutoFit/>
          </a:bodyPr>
          <a:lstStyle/>
          <a:p>
            <a:r>
              <a:rPr lang="fi-FI" dirty="0"/>
              <a:t>Osittain pienentynyt </a:t>
            </a:r>
            <a:r>
              <a:rPr lang="fi-FI" dirty="0" err="1"/>
              <a:t>m.nopeus</a:t>
            </a:r>
            <a:endParaRPr lang="fi-FI" dirty="0"/>
          </a:p>
        </p:txBody>
      </p:sp>
      <p:sp>
        <p:nvSpPr>
          <p:cNvPr id="7" name="Tekstiruutu 6"/>
          <p:cNvSpPr txBox="1"/>
          <p:nvPr/>
        </p:nvSpPr>
        <p:spPr>
          <a:xfrm>
            <a:off x="7775576" y="858295"/>
            <a:ext cx="3254417" cy="369332"/>
          </a:xfrm>
          <a:prstGeom prst="rect">
            <a:avLst/>
          </a:prstGeom>
          <a:noFill/>
        </p:spPr>
        <p:txBody>
          <a:bodyPr wrap="none" rtlCol="0">
            <a:spAutoFit/>
          </a:bodyPr>
          <a:lstStyle/>
          <a:p>
            <a:r>
              <a:rPr lang="fi-FI" dirty="0"/>
              <a:t>Normaali metabolianopeus</a:t>
            </a:r>
          </a:p>
        </p:txBody>
      </p:sp>
      <p:sp>
        <p:nvSpPr>
          <p:cNvPr id="8" name="Suorakulmio 7"/>
          <p:cNvSpPr/>
          <p:nvPr/>
        </p:nvSpPr>
        <p:spPr>
          <a:xfrm>
            <a:off x="7775576" y="488963"/>
            <a:ext cx="3578224" cy="369332"/>
          </a:xfrm>
          <a:prstGeom prst="rect">
            <a:avLst/>
          </a:prstGeom>
        </p:spPr>
        <p:txBody>
          <a:bodyPr wrap="none">
            <a:spAutoFit/>
          </a:bodyPr>
          <a:lstStyle/>
          <a:p>
            <a:r>
              <a:rPr lang="fi-FI" dirty="0"/>
              <a:t>Suurentunut metabolianopeus</a:t>
            </a:r>
          </a:p>
        </p:txBody>
      </p:sp>
    </p:spTree>
    <p:extLst>
      <p:ext uri="{BB962C8B-B14F-4D97-AF65-F5344CB8AC3E}">
        <p14:creationId xmlns:p14="http://schemas.microsoft.com/office/powerpoint/2010/main" val="248767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err="1"/>
              <a:t>Farmakogenetiikan</a:t>
            </a:r>
            <a:r>
              <a:rPr lang="fi-FI" dirty="0"/>
              <a:t> testipaketti</a:t>
            </a:r>
          </a:p>
        </p:txBody>
      </p:sp>
      <p:sp>
        <p:nvSpPr>
          <p:cNvPr id="3" name="Sisällön paikkamerkki 2"/>
          <p:cNvSpPr>
            <a:spLocks noGrp="1"/>
          </p:cNvSpPr>
          <p:nvPr>
            <p:ph idx="1"/>
          </p:nvPr>
        </p:nvSpPr>
        <p:spPr>
          <a:xfrm>
            <a:off x="1981200" y="2057403"/>
            <a:ext cx="8229600" cy="3394707"/>
          </a:xfrm>
        </p:spPr>
        <p:txBody>
          <a:bodyPr numCol="2">
            <a:normAutofit fontScale="77500" lnSpcReduction="20000"/>
          </a:bodyPr>
          <a:lstStyle/>
          <a:p>
            <a:r>
              <a:rPr lang="fi-FI" dirty="0"/>
              <a:t>CYP1A2</a:t>
            </a:r>
          </a:p>
          <a:p>
            <a:r>
              <a:rPr lang="fi-FI" dirty="0"/>
              <a:t>CYP2B6</a:t>
            </a:r>
          </a:p>
          <a:p>
            <a:r>
              <a:rPr lang="fi-FI" dirty="0"/>
              <a:t>CYP2C19</a:t>
            </a:r>
          </a:p>
          <a:p>
            <a:r>
              <a:rPr lang="fi-FI" dirty="0"/>
              <a:t>CYP2C9</a:t>
            </a:r>
          </a:p>
          <a:p>
            <a:r>
              <a:rPr lang="fi-FI" dirty="0"/>
              <a:t>CYP2D6</a:t>
            </a:r>
          </a:p>
          <a:p>
            <a:r>
              <a:rPr lang="fi-FI" dirty="0"/>
              <a:t>CYP3A5</a:t>
            </a:r>
          </a:p>
          <a:p>
            <a:r>
              <a:rPr lang="fi-FI" dirty="0"/>
              <a:t>SLCO1B1</a:t>
            </a:r>
          </a:p>
          <a:p>
            <a:r>
              <a:rPr lang="fi-FI" dirty="0"/>
              <a:t>VKORC1</a:t>
            </a:r>
          </a:p>
          <a:p>
            <a:r>
              <a:rPr lang="fi-FI" dirty="0"/>
              <a:t>F2 </a:t>
            </a:r>
            <a:r>
              <a:rPr lang="fi-FI" dirty="0" err="1"/>
              <a:t>protrombiini</a:t>
            </a:r>
            <a:endParaRPr lang="fi-FI" dirty="0"/>
          </a:p>
          <a:p>
            <a:r>
              <a:rPr lang="fi-FI" dirty="0"/>
              <a:t>F5 Leiden</a:t>
            </a:r>
          </a:p>
          <a:p>
            <a:r>
              <a:rPr lang="fi-FI" dirty="0"/>
              <a:t>ABCB1</a:t>
            </a:r>
          </a:p>
          <a:p>
            <a:r>
              <a:rPr lang="fi-FI" dirty="0"/>
              <a:t>DPYD</a:t>
            </a:r>
          </a:p>
          <a:p>
            <a:r>
              <a:rPr lang="fi-FI" dirty="0"/>
              <a:t>G6PD</a:t>
            </a:r>
          </a:p>
          <a:p>
            <a:r>
              <a:rPr lang="fi-FI" dirty="0"/>
              <a:t>TPMT</a:t>
            </a:r>
          </a:p>
          <a:p>
            <a:r>
              <a:rPr lang="fi-FI" dirty="0"/>
              <a:t>UGT1A1</a:t>
            </a:r>
          </a:p>
          <a:p>
            <a:r>
              <a:rPr lang="fi-FI" dirty="0"/>
              <a:t>ALDH2</a:t>
            </a:r>
          </a:p>
          <a:p>
            <a:r>
              <a:rPr lang="fi-FI" dirty="0"/>
              <a:t>BCHE</a:t>
            </a:r>
          </a:p>
          <a:p>
            <a:pPr marL="0" indent="0">
              <a:buNone/>
            </a:pPr>
            <a:endParaRPr lang="fi-FI" dirty="0"/>
          </a:p>
        </p:txBody>
      </p:sp>
    </p:spTree>
    <p:extLst>
      <p:ext uri="{BB962C8B-B14F-4D97-AF65-F5344CB8AC3E}">
        <p14:creationId xmlns:p14="http://schemas.microsoft.com/office/powerpoint/2010/main" val="1322239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731" y="158262"/>
            <a:ext cx="10560538" cy="5965230"/>
          </a:xfrm>
          <a:prstGeom prst="rect">
            <a:avLst/>
          </a:prstGeom>
        </p:spPr>
      </p:pic>
    </p:spTree>
    <p:extLst>
      <p:ext uri="{BB962C8B-B14F-4D97-AF65-F5344CB8AC3E}">
        <p14:creationId xmlns:p14="http://schemas.microsoft.com/office/powerpoint/2010/main" val="320440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AB14CB0-5B08-4D40-B906-F08234E65BFE}"/>
              </a:ext>
            </a:extLst>
          </p:cNvPr>
          <p:cNvPicPr>
            <a:picLocks noChangeAspect="1"/>
          </p:cNvPicPr>
          <p:nvPr/>
        </p:nvPicPr>
        <p:blipFill>
          <a:blip r:embed="rId2"/>
          <a:stretch>
            <a:fillRect/>
          </a:stretch>
        </p:blipFill>
        <p:spPr>
          <a:xfrm>
            <a:off x="0" y="64714"/>
            <a:ext cx="3529013" cy="968748"/>
          </a:xfrm>
          <a:prstGeom prst="rect">
            <a:avLst/>
          </a:prstGeom>
        </p:spPr>
      </p:pic>
      <p:pic>
        <p:nvPicPr>
          <p:cNvPr id="6" name="Kuva 5">
            <a:extLst>
              <a:ext uri="{FF2B5EF4-FFF2-40B4-BE49-F238E27FC236}">
                <a16:creationId xmlns:a16="http://schemas.microsoft.com/office/drawing/2014/main" id="{E42C05A6-E07E-4C29-8D0D-171828386AAA}"/>
              </a:ext>
            </a:extLst>
          </p:cNvPr>
          <p:cNvPicPr>
            <a:picLocks noChangeAspect="1"/>
          </p:cNvPicPr>
          <p:nvPr/>
        </p:nvPicPr>
        <p:blipFill>
          <a:blip r:embed="rId3"/>
          <a:stretch>
            <a:fillRect/>
          </a:stretch>
        </p:blipFill>
        <p:spPr>
          <a:xfrm>
            <a:off x="1157287" y="1033462"/>
            <a:ext cx="10415285" cy="5567363"/>
          </a:xfrm>
          <a:prstGeom prst="rect">
            <a:avLst/>
          </a:prstGeom>
        </p:spPr>
      </p:pic>
    </p:spTree>
    <p:extLst>
      <p:ext uri="{BB962C8B-B14F-4D97-AF65-F5344CB8AC3E}">
        <p14:creationId xmlns:p14="http://schemas.microsoft.com/office/powerpoint/2010/main" val="270357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a:t>Lääketesti on lääkehoidon veriryhmä</a:t>
            </a:r>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23" y="1690688"/>
            <a:ext cx="6076949" cy="4557712"/>
          </a:xfrm>
          <a:prstGeom prst="rect">
            <a:avLst/>
          </a:prstGeom>
        </p:spPr>
      </p:pic>
    </p:spTree>
    <p:extLst>
      <p:ext uri="{BB962C8B-B14F-4D97-AF65-F5344CB8AC3E}">
        <p14:creationId xmlns:p14="http://schemas.microsoft.com/office/powerpoint/2010/main" val="4014565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2015 ja 2016 ”kandipilotit”</a:t>
            </a:r>
          </a:p>
        </p:txBody>
      </p:sp>
      <p:graphicFrame>
        <p:nvGraphicFramePr>
          <p:cNvPr id="4" name="Chart 1"/>
          <p:cNvGraphicFramePr>
            <a:graphicFrameLocks noGrp="1"/>
          </p:cNvGraphicFramePr>
          <p:nvPr>
            <p:ph idx="1"/>
            <p:extLst/>
          </p:nvPr>
        </p:nvGraphicFramePr>
        <p:xfrm>
          <a:off x="838200" y="1837315"/>
          <a:ext cx="399756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iruutu 4"/>
          <p:cNvSpPr txBox="1"/>
          <p:nvPr/>
        </p:nvSpPr>
        <p:spPr>
          <a:xfrm>
            <a:off x="8741148" y="6340896"/>
            <a:ext cx="1051891" cy="261610"/>
          </a:xfrm>
          <a:prstGeom prst="rect">
            <a:avLst/>
          </a:prstGeom>
          <a:noFill/>
        </p:spPr>
        <p:txBody>
          <a:bodyPr wrap="none" rtlCol="0">
            <a:spAutoFit/>
          </a:bodyPr>
          <a:lstStyle/>
          <a:p>
            <a:r>
              <a:rPr lang="fi-FI" sz="1100" dirty="0"/>
              <a:t>n = 273 – 285</a:t>
            </a:r>
          </a:p>
        </p:txBody>
      </p:sp>
      <p:graphicFrame>
        <p:nvGraphicFramePr>
          <p:cNvPr id="6" name="Chart 9"/>
          <p:cNvGraphicFramePr>
            <a:graphicFrameLocks/>
          </p:cNvGraphicFramePr>
          <p:nvPr>
            <p:extLst/>
          </p:nvPr>
        </p:nvGraphicFramePr>
        <p:xfrm>
          <a:off x="725254" y="1690688"/>
          <a:ext cx="3183745" cy="49118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7"/>
          <p:cNvGraphicFramePr>
            <a:graphicFrameLocks/>
          </p:cNvGraphicFramePr>
          <p:nvPr>
            <p:extLst/>
          </p:nvPr>
        </p:nvGraphicFramePr>
        <p:xfrm>
          <a:off x="4541488" y="1690688"/>
          <a:ext cx="3109024" cy="49118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1"/>
          <p:cNvGraphicFramePr>
            <a:graphicFrameLocks/>
          </p:cNvGraphicFramePr>
          <p:nvPr>
            <p:extLst/>
          </p:nvPr>
        </p:nvGraphicFramePr>
        <p:xfrm>
          <a:off x="8741148" y="1690688"/>
          <a:ext cx="2691384" cy="341166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41382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Lääkehoidon turvallisuudesta</a:t>
            </a:r>
          </a:p>
        </p:txBody>
      </p:sp>
      <p:sp>
        <p:nvSpPr>
          <p:cNvPr id="3" name="Sisällön paikkamerkki 2"/>
          <p:cNvSpPr>
            <a:spLocks noGrp="1"/>
          </p:cNvSpPr>
          <p:nvPr>
            <p:ph idx="1"/>
          </p:nvPr>
        </p:nvSpPr>
        <p:spPr/>
        <p:txBody>
          <a:bodyPr/>
          <a:lstStyle/>
          <a:p>
            <a:r>
              <a:rPr lang="fi-FI" dirty="0"/>
              <a:t>Lääkehoidon ongelmien osuus kaikista terveydenhuollon suorista kustannuksista on 9,5 %</a:t>
            </a:r>
          </a:p>
          <a:p>
            <a:r>
              <a:rPr lang="fi-FI" dirty="0"/>
              <a:t>Keskivertokansalaista kohden kulut 320 €/vuosi</a:t>
            </a:r>
          </a:p>
          <a:p>
            <a:r>
              <a:rPr lang="fi-FI" dirty="0"/>
              <a:t>10 % käyttää 80 % terveydenhuollon kuluista</a:t>
            </a:r>
          </a:p>
          <a:p>
            <a:pPr lvl="1"/>
            <a:r>
              <a:rPr lang="fi-FI" dirty="0"/>
              <a:t>Näiden lääkeongelmien kulu on </a:t>
            </a:r>
            <a:r>
              <a:rPr lang="fi-FI" dirty="0" err="1"/>
              <a:t>keskim</a:t>
            </a:r>
            <a:r>
              <a:rPr lang="fi-FI" dirty="0"/>
              <a:t>. 2 600 €/vuosi/potilas</a:t>
            </a:r>
          </a:p>
          <a:p>
            <a:r>
              <a:rPr lang="fi-FI" dirty="0"/>
              <a:t>Suurin osa lääkeongelmista liittyy tilanteisiin, joissa lääke on määrätty suositellulla annoksella ja potilas on ottanut lääkkeen ohjeiden mukaan.</a:t>
            </a:r>
          </a:p>
        </p:txBody>
      </p:sp>
    </p:spTree>
    <p:extLst>
      <p:ext uri="{BB962C8B-B14F-4D97-AF65-F5344CB8AC3E}">
        <p14:creationId xmlns:p14="http://schemas.microsoft.com/office/powerpoint/2010/main" val="394324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Kustannussäästöt</a:t>
            </a:r>
            <a:r>
              <a:rPr lang="en-US" dirty="0"/>
              <a:t> </a:t>
            </a:r>
            <a:r>
              <a:rPr lang="en-US" dirty="0" err="1"/>
              <a:t>kodeiini</a:t>
            </a:r>
            <a:r>
              <a:rPr lang="en-US" dirty="0"/>
              <a:t> </a:t>
            </a:r>
          </a:p>
        </p:txBody>
      </p:sp>
      <p:sp>
        <p:nvSpPr>
          <p:cNvPr id="3" name="Sisällön paikkamerkki 2"/>
          <p:cNvSpPr>
            <a:spLocks noGrp="1"/>
          </p:cNvSpPr>
          <p:nvPr>
            <p:ph idx="1"/>
          </p:nvPr>
        </p:nvSpPr>
        <p:spPr/>
        <p:txBody>
          <a:bodyPr>
            <a:normAutofit fontScale="92500" lnSpcReduction="10000"/>
          </a:bodyPr>
          <a:lstStyle/>
          <a:p>
            <a:r>
              <a:rPr lang="en-US" dirty="0"/>
              <a:t>CYP2D6 </a:t>
            </a:r>
            <a:r>
              <a:rPr lang="en-US" dirty="0" err="1"/>
              <a:t>ultranopeita</a:t>
            </a:r>
            <a:r>
              <a:rPr lang="en-US" dirty="0"/>
              <a:t> </a:t>
            </a:r>
            <a:r>
              <a:rPr lang="en-US" dirty="0" err="1"/>
              <a:t>metaboloijia</a:t>
            </a:r>
            <a:r>
              <a:rPr lang="en-US" dirty="0"/>
              <a:t> 8% </a:t>
            </a:r>
            <a:r>
              <a:rPr lang="en-US" dirty="0" err="1"/>
              <a:t>suomalaisista</a:t>
            </a:r>
            <a:endParaRPr lang="en-US" dirty="0"/>
          </a:p>
          <a:p>
            <a:r>
              <a:rPr lang="en-US" dirty="0" err="1"/>
              <a:t>Kodeiinireseptejä</a:t>
            </a:r>
            <a:r>
              <a:rPr lang="en-US" dirty="0"/>
              <a:t> 250.000 </a:t>
            </a:r>
            <a:r>
              <a:rPr lang="en-US" dirty="0" err="1"/>
              <a:t>kpl</a:t>
            </a:r>
            <a:r>
              <a:rPr lang="en-US" dirty="0"/>
              <a:t> </a:t>
            </a:r>
            <a:r>
              <a:rPr lang="en-US" dirty="0" err="1"/>
              <a:t>vuodessa</a:t>
            </a:r>
            <a:r>
              <a:rPr lang="en-US" dirty="0"/>
              <a:t> </a:t>
            </a:r>
            <a:r>
              <a:rPr lang="en-US" dirty="0">
                <a:sym typeface="Wingdings" panose="05000000000000000000" pitchFamily="2" charset="2"/>
              </a:rPr>
              <a:t> UM </a:t>
            </a:r>
            <a:r>
              <a:rPr lang="en-US" dirty="0" err="1">
                <a:sym typeface="Wingdings" panose="05000000000000000000" pitchFamily="2" charset="2"/>
              </a:rPr>
              <a:t>potilaita</a:t>
            </a:r>
            <a:r>
              <a:rPr lang="en-US" dirty="0">
                <a:sym typeface="Wingdings" panose="05000000000000000000" pitchFamily="2" charset="2"/>
              </a:rPr>
              <a:t> 20 000</a:t>
            </a:r>
            <a:endParaRPr lang="en-US" dirty="0"/>
          </a:p>
          <a:p>
            <a:r>
              <a:rPr lang="en-US" dirty="0" err="1"/>
              <a:t>Riskinä</a:t>
            </a:r>
            <a:r>
              <a:rPr lang="en-US" dirty="0"/>
              <a:t> </a:t>
            </a:r>
            <a:r>
              <a:rPr lang="en-US" dirty="0" err="1"/>
              <a:t>hengityslama</a:t>
            </a:r>
            <a:r>
              <a:rPr lang="en-US" dirty="0"/>
              <a:t>, </a:t>
            </a:r>
            <a:r>
              <a:rPr lang="en-US" dirty="0" err="1"/>
              <a:t>tapaturmat</a:t>
            </a:r>
            <a:r>
              <a:rPr lang="en-US" dirty="0"/>
              <a:t> ja </a:t>
            </a:r>
            <a:r>
              <a:rPr lang="en-US" dirty="0" err="1"/>
              <a:t>riippuvuuden</a:t>
            </a:r>
            <a:r>
              <a:rPr lang="en-US" dirty="0"/>
              <a:t> </a:t>
            </a:r>
            <a:r>
              <a:rPr lang="en-US" dirty="0" err="1"/>
              <a:t>kehittyminen</a:t>
            </a:r>
            <a:endParaRPr lang="en-US" dirty="0"/>
          </a:p>
          <a:p>
            <a:r>
              <a:rPr lang="en-US" dirty="0" err="1"/>
              <a:t>Oletukset</a:t>
            </a:r>
            <a:r>
              <a:rPr lang="en-US" dirty="0"/>
              <a:t>:</a:t>
            </a:r>
          </a:p>
          <a:p>
            <a:pPr lvl="1"/>
            <a:r>
              <a:rPr lang="en-US" dirty="0"/>
              <a:t> 25% UM </a:t>
            </a:r>
            <a:r>
              <a:rPr lang="en-US" dirty="0" err="1"/>
              <a:t>potilaista</a:t>
            </a:r>
            <a:r>
              <a:rPr lang="en-US" dirty="0"/>
              <a:t> </a:t>
            </a:r>
            <a:r>
              <a:rPr lang="en-US" dirty="0" err="1"/>
              <a:t>hakeutuu</a:t>
            </a:r>
            <a:r>
              <a:rPr lang="en-US" dirty="0"/>
              <a:t> </a:t>
            </a:r>
            <a:r>
              <a:rPr lang="en-US" dirty="0" err="1"/>
              <a:t>vastaanotolle</a:t>
            </a:r>
            <a:r>
              <a:rPr lang="en-US" dirty="0"/>
              <a:t> </a:t>
            </a:r>
            <a:r>
              <a:rPr lang="en-US" dirty="0" err="1"/>
              <a:t>uudelleen</a:t>
            </a:r>
            <a:endParaRPr lang="en-US" dirty="0"/>
          </a:p>
          <a:p>
            <a:pPr lvl="2"/>
            <a:r>
              <a:rPr lang="en-US" dirty="0"/>
              <a:t>5 000 * 200 € =  1 000 000 €</a:t>
            </a:r>
          </a:p>
          <a:p>
            <a:pPr lvl="1"/>
            <a:r>
              <a:rPr lang="en-US" dirty="0"/>
              <a:t>5% </a:t>
            </a:r>
            <a:r>
              <a:rPr lang="en-US" dirty="0" err="1"/>
              <a:t>saa</a:t>
            </a:r>
            <a:r>
              <a:rPr lang="en-US" dirty="0"/>
              <a:t> </a:t>
            </a:r>
            <a:r>
              <a:rPr lang="en-US" dirty="0" err="1"/>
              <a:t>sairaalahoitoa</a:t>
            </a:r>
            <a:r>
              <a:rPr lang="en-US" dirty="0"/>
              <a:t> </a:t>
            </a:r>
            <a:r>
              <a:rPr lang="en-US" dirty="0" err="1"/>
              <a:t>vaativan</a:t>
            </a:r>
            <a:r>
              <a:rPr lang="en-US" dirty="0"/>
              <a:t> </a:t>
            </a:r>
            <a:r>
              <a:rPr lang="en-US" dirty="0" err="1"/>
              <a:t>vamman</a:t>
            </a:r>
            <a:endParaRPr lang="en-US" dirty="0"/>
          </a:p>
          <a:p>
            <a:pPr lvl="2"/>
            <a:r>
              <a:rPr lang="en-US" dirty="0"/>
              <a:t>1 000 * 1 000 € = 1 000 000 €</a:t>
            </a:r>
          </a:p>
          <a:p>
            <a:pPr lvl="1"/>
            <a:r>
              <a:rPr lang="en-US" dirty="0"/>
              <a:t>2% </a:t>
            </a:r>
            <a:r>
              <a:rPr lang="en-US" dirty="0" err="1"/>
              <a:t>jää</a:t>
            </a:r>
            <a:r>
              <a:rPr lang="en-US" dirty="0"/>
              <a:t> </a:t>
            </a:r>
            <a:r>
              <a:rPr lang="en-US" dirty="0" err="1"/>
              <a:t>opiodikoukkuun</a:t>
            </a:r>
            <a:endParaRPr lang="en-US" dirty="0"/>
          </a:p>
          <a:p>
            <a:pPr lvl="2"/>
            <a:r>
              <a:rPr lang="en-US" dirty="0"/>
              <a:t>400 * 100 000 € = 40 000 000 €</a:t>
            </a:r>
          </a:p>
          <a:p>
            <a:r>
              <a:rPr lang="en-US" b="1" dirty="0" err="1"/>
              <a:t>Säästö</a:t>
            </a:r>
            <a:r>
              <a:rPr lang="en-US" dirty="0"/>
              <a:t> 42 000 000 € / 250 000 </a:t>
            </a:r>
            <a:r>
              <a:rPr lang="en-US" dirty="0" err="1"/>
              <a:t>potilasta</a:t>
            </a:r>
            <a:r>
              <a:rPr lang="en-US" dirty="0"/>
              <a:t> = 168 €/</a:t>
            </a:r>
            <a:r>
              <a:rPr lang="en-US" dirty="0" err="1"/>
              <a:t>potilas</a:t>
            </a:r>
            <a:r>
              <a:rPr lang="en-US" dirty="0"/>
              <a:t>/</a:t>
            </a:r>
            <a:r>
              <a:rPr lang="en-US" dirty="0" err="1"/>
              <a:t>vuosi</a:t>
            </a:r>
            <a:endParaRPr lang="en-US" dirty="0"/>
          </a:p>
        </p:txBody>
      </p:sp>
    </p:spTree>
    <p:extLst>
      <p:ext uri="{BB962C8B-B14F-4D97-AF65-F5344CB8AC3E}">
        <p14:creationId xmlns:p14="http://schemas.microsoft.com/office/powerpoint/2010/main" val="366563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Kustannussäästöt</a:t>
            </a:r>
            <a:r>
              <a:rPr lang="en-US" dirty="0"/>
              <a:t> </a:t>
            </a:r>
            <a:r>
              <a:rPr lang="en-US" dirty="0" err="1"/>
              <a:t>klopidogreeli</a:t>
            </a:r>
            <a:r>
              <a:rPr lang="en-US" dirty="0"/>
              <a:t> </a:t>
            </a:r>
          </a:p>
        </p:txBody>
      </p:sp>
      <p:sp>
        <p:nvSpPr>
          <p:cNvPr id="3" name="Sisällön paikkamerkki 2"/>
          <p:cNvSpPr>
            <a:spLocks noGrp="1"/>
          </p:cNvSpPr>
          <p:nvPr>
            <p:ph idx="1"/>
          </p:nvPr>
        </p:nvSpPr>
        <p:spPr>
          <a:xfrm>
            <a:off x="838200" y="1825625"/>
            <a:ext cx="10876472" cy="4351338"/>
          </a:xfrm>
        </p:spPr>
        <p:txBody>
          <a:bodyPr>
            <a:normAutofit lnSpcReduction="10000"/>
          </a:bodyPr>
          <a:lstStyle/>
          <a:p>
            <a:r>
              <a:rPr lang="en-US" dirty="0"/>
              <a:t>52 000 </a:t>
            </a:r>
            <a:r>
              <a:rPr lang="en-US" dirty="0" err="1"/>
              <a:t>potilasta</a:t>
            </a:r>
            <a:r>
              <a:rPr lang="en-US" dirty="0"/>
              <a:t> </a:t>
            </a:r>
            <a:r>
              <a:rPr lang="en-US" dirty="0" err="1"/>
              <a:t>Suomessa</a:t>
            </a:r>
            <a:endParaRPr lang="en-US" dirty="0"/>
          </a:p>
          <a:p>
            <a:r>
              <a:rPr lang="en-US" dirty="0" err="1"/>
              <a:t>Klopidogeeli</a:t>
            </a:r>
            <a:r>
              <a:rPr lang="en-US" dirty="0"/>
              <a:t> Number Needed to Treat (NNT):</a:t>
            </a:r>
          </a:p>
          <a:p>
            <a:pPr lvl="1"/>
            <a:r>
              <a:rPr lang="en-US" dirty="0"/>
              <a:t> </a:t>
            </a:r>
            <a:r>
              <a:rPr lang="en-US" dirty="0" err="1"/>
              <a:t>yhden</a:t>
            </a:r>
            <a:r>
              <a:rPr lang="en-US" dirty="0"/>
              <a:t> </a:t>
            </a:r>
            <a:r>
              <a:rPr lang="en-US" dirty="0" err="1"/>
              <a:t>fataalin</a:t>
            </a:r>
            <a:r>
              <a:rPr lang="en-US" dirty="0"/>
              <a:t> </a:t>
            </a:r>
            <a:r>
              <a:rPr lang="en-US" dirty="0" err="1"/>
              <a:t>aivoinfarktien</a:t>
            </a:r>
            <a:r>
              <a:rPr lang="en-US" dirty="0"/>
              <a:t> </a:t>
            </a:r>
            <a:r>
              <a:rPr lang="en-US" dirty="0" err="1"/>
              <a:t>estämiseksi</a:t>
            </a:r>
            <a:r>
              <a:rPr lang="en-US" dirty="0"/>
              <a:t> 333 </a:t>
            </a:r>
            <a:r>
              <a:rPr lang="en-US" dirty="0" err="1"/>
              <a:t>potilasta</a:t>
            </a:r>
            <a:endParaRPr lang="en-US" dirty="0"/>
          </a:p>
          <a:p>
            <a:pPr lvl="1"/>
            <a:r>
              <a:rPr lang="en-US" dirty="0" err="1"/>
              <a:t>Yhden</a:t>
            </a:r>
            <a:r>
              <a:rPr lang="en-US" dirty="0"/>
              <a:t> </a:t>
            </a:r>
            <a:r>
              <a:rPr lang="en-US" dirty="0" err="1"/>
              <a:t>ei-fataalin</a:t>
            </a:r>
            <a:r>
              <a:rPr lang="en-US" dirty="0"/>
              <a:t> </a:t>
            </a:r>
            <a:r>
              <a:rPr lang="en-US" dirty="0" err="1"/>
              <a:t>aivoinfarktin</a:t>
            </a:r>
            <a:r>
              <a:rPr lang="en-US" dirty="0"/>
              <a:t> </a:t>
            </a:r>
            <a:r>
              <a:rPr lang="en-US" dirty="0" err="1"/>
              <a:t>estämiseksi</a:t>
            </a:r>
            <a:r>
              <a:rPr lang="en-US" dirty="0"/>
              <a:t> 200 </a:t>
            </a:r>
            <a:r>
              <a:rPr lang="en-US" dirty="0" err="1"/>
              <a:t>potilasta</a:t>
            </a:r>
            <a:endParaRPr lang="en-US" dirty="0"/>
          </a:p>
          <a:p>
            <a:r>
              <a:rPr lang="en-US" dirty="0"/>
              <a:t>30% </a:t>
            </a:r>
            <a:r>
              <a:rPr lang="en-US" dirty="0" err="1"/>
              <a:t>ei</a:t>
            </a:r>
            <a:r>
              <a:rPr lang="en-US" dirty="0"/>
              <a:t> </a:t>
            </a:r>
            <a:r>
              <a:rPr lang="en-US" dirty="0" err="1"/>
              <a:t>hyödy</a:t>
            </a:r>
            <a:r>
              <a:rPr lang="en-US" dirty="0"/>
              <a:t> </a:t>
            </a:r>
            <a:r>
              <a:rPr lang="en-US" dirty="0" err="1"/>
              <a:t>klopidogreelista</a:t>
            </a:r>
            <a:r>
              <a:rPr lang="en-US" dirty="0"/>
              <a:t> </a:t>
            </a:r>
            <a:r>
              <a:rPr lang="en-US" dirty="0">
                <a:sym typeface="Wingdings" panose="05000000000000000000" pitchFamily="2" charset="2"/>
              </a:rPr>
              <a:t> </a:t>
            </a:r>
            <a:r>
              <a:rPr lang="en-US" dirty="0" err="1">
                <a:sym typeface="Wingdings" panose="05000000000000000000" pitchFamily="2" charset="2"/>
              </a:rPr>
              <a:t>Suomessa</a:t>
            </a:r>
            <a:r>
              <a:rPr lang="en-US" dirty="0">
                <a:sym typeface="Wingdings" panose="05000000000000000000" pitchFamily="2" charset="2"/>
              </a:rPr>
              <a:t> 15 000</a:t>
            </a:r>
          </a:p>
          <a:p>
            <a:pPr lvl="1"/>
            <a:r>
              <a:rPr lang="en-US" dirty="0">
                <a:sym typeface="Wingdings" panose="05000000000000000000" pitchFamily="2" charset="2"/>
              </a:rPr>
              <a:t>45 </a:t>
            </a:r>
            <a:r>
              <a:rPr lang="en-US" dirty="0" err="1">
                <a:sym typeface="Wingdings" panose="05000000000000000000" pitchFamily="2" charset="2"/>
              </a:rPr>
              <a:t>vältettävissä</a:t>
            </a:r>
            <a:r>
              <a:rPr lang="en-US" dirty="0">
                <a:sym typeface="Wingdings" panose="05000000000000000000" pitchFamily="2" charset="2"/>
              </a:rPr>
              <a:t> </a:t>
            </a:r>
            <a:r>
              <a:rPr lang="en-US" dirty="0" err="1">
                <a:sym typeface="Wingdings" panose="05000000000000000000" pitchFamily="2" charset="2"/>
              </a:rPr>
              <a:t>olevaa</a:t>
            </a:r>
            <a:r>
              <a:rPr lang="en-US" dirty="0">
                <a:sym typeface="Wingdings" panose="05000000000000000000" pitchFamily="2" charset="2"/>
              </a:rPr>
              <a:t> </a:t>
            </a:r>
            <a:r>
              <a:rPr lang="en-US" dirty="0" err="1">
                <a:sym typeface="Wingdings" panose="05000000000000000000" pitchFamily="2" charset="2"/>
              </a:rPr>
              <a:t>aivoinfarktikuolemaa</a:t>
            </a:r>
            <a:endParaRPr lang="en-US" dirty="0">
              <a:sym typeface="Wingdings" panose="05000000000000000000" pitchFamily="2" charset="2"/>
            </a:endParaRPr>
          </a:p>
          <a:p>
            <a:pPr lvl="1"/>
            <a:r>
              <a:rPr lang="en-US" dirty="0">
                <a:sym typeface="Wingdings" panose="05000000000000000000" pitchFamily="2" charset="2"/>
              </a:rPr>
              <a:t>75 </a:t>
            </a:r>
            <a:r>
              <a:rPr lang="en-US" dirty="0" err="1">
                <a:sym typeface="Wingdings" panose="05000000000000000000" pitchFamily="2" charset="2"/>
              </a:rPr>
              <a:t>ei-fataalia</a:t>
            </a:r>
            <a:r>
              <a:rPr lang="en-US" dirty="0">
                <a:sym typeface="Wingdings" panose="05000000000000000000" pitchFamily="2" charset="2"/>
              </a:rPr>
              <a:t> </a:t>
            </a:r>
            <a:r>
              <a:rPr lang="en-US" dirty="0" err="1">
                <a:sym typeface="Wingdings" panose="05000000000000000000" pitchFamily="2" charset="2"/>
              </a:rPr>
              <a:t>aivoinfarktia</a:t>
            </a:r>
            <a:endParaRPr lang="en-US" dirty="0">
              <a:sym typeface="Wingdings" panose="05000000000000000000" pitchFamily="2" charset="2"/>
            </a:endParaRPr>
          </a:p>
          <a:p>
            <a:pPr lvl="1"/>
            <a:r>
              <a:rPr lang="en-US" dirty="0" err="1">
                <a:sym typeface="Wingdings" panose="05000000000000000000" pitchFamily="2" charset="2"/>
              </a:rPr>
              <a:t>Aivoinfarktikuoleman</a:t>
            </a:r>
            <a:r>
              <a:rPr lang="en-US" dirty="0">
                <a:sym typeface="Wingdings" panose="05000000000000000000" pitchFamily="2" charset="2"/>
              </a:rPr>
              <a:t> </a:t>
            </a:r>
            <a:r>
              <a:rPr lang="en-US" dirty="0" err="1">
                <a:sym typeface="Wingdings" panose="05000000000000000000" pitchFamily="2" charset="2"/>
              </a:rPr>
              <a:t>hinta</a:t>
            </a:r>
            <a:r>
              <a:rPr lang="en-US" dirty="0">
                <a:sym typeface="Wingdings" panose="05000000000000000000" pitchFamily="2" charset="2"/>
              </a:rPr>
              <a:t> 29 000 € * 45 = 1 305 000 €</a:t>
            </a:r>
          </a:p>
          <a:p>
            <a:pPr lvl="1"/>
            <a:r>
              <a:rPr lang="en-US" dirty="0" err="1">
                <a:sym typeface="Wingdings" panose="05000000000000000000" pitchFamily="2" charset="2"/>
              </a:rPr>
              <a:t>Aivoinfarktin</a:t>
            </a:r>
            <a:r>
              <a:rPr lang="en-US" dirty="0">
                <a:sym typeface="Wingdings" panose="05000000000000000000" pitchFamily="2" charset="2"/>
              </a:rPr>
              <a:t> </a:t>
            </a:r>
            <a:r>
              <a:rPr lang="en-US" dirty="0" err="1">
                <a:sym typeface="Wingdings" panose="05000000000000000000" pitchFamily="2" charset="2"/>
              </a:rPr>
              <a:t>sairastaneen</a:t>
            </a:r>
            <a:r>
              <a:rPr lang="en-US" dirty="0">
                <a:sym typeface="Wingdings" panose="05000000000000000000" pitchFamily="2" charset="2"/>
              </a:rPr>
              <a:t> </a:t>
            </a:r>
            <a:r>
              <a:rPr lang="en-US" dirty="0" err="1">
                <a:sym typeface="Wingdings" panose="05000000000000000000" pitchFamily="2" charset="2"/>
              </a:rPr>
              <a:t>elinikäinen</a:t>
            </a:r>
            <a:r>
              <a:rPr lang="en-US" dirty="0">
                <a:sym typeface="Wingdings" panose="05000000000000000000" pitchFamily="2" charset="2"/>
              </a:rPr>
              <a:t> </a:t>
            </a:r>
            <a:r>
              <a:rPr lang="en-US" dirty="0" err="1">
                <a:sym typeface="Wingdings" panose="05000000000000000000" pitchFamily="2" charset="2"/>
              </a:rPr>
              <a:t>kulu</a:t>
            </a:r>
            <a:r>
              <a:rPr lang="en-US" dirty="0">
                <a:sym typeface="Wingdings" panose="05000000000000000000" pitchFamily="2" charset="2"/>
              </a:rPr>
              <a:t> 86 000 € * 75 = 6 450 000</a:t>
            </a:r>
          </a:p>
          <a:p>
            <a:r>
              <a:rPr lang="en-US" b="1" dirty="0" err="1">
                <a:sym typeface="Wingdings" panose="05000000000000000000" pitchFamily="2" charset="2"/>
              </a:rPr>
              <a:t>Säästö</a:t>
            </a:r>
            <a:r>
              <a:rPr lang="en-US" b="1" dirty="0">
                <a:sym typeface="Wingdings" panose="05000000000000000000" pitchFamily="2" charset="2"/>
              </a:rPr>
              <a:t>:</a:t>
            </a:r>
            <a:r>
              <a:rPr lang="en-US" dirty="0">
                <a:sym typeface="Wingdings" panose="05000000000000000000" pitchFamily="2" charset="2"/>
              </a:rPr>
              <a:t> 7 755 000 /52 000 = 149 €/</a:t>
            </a:r>
            <a:r>
              <a:rPr lang="en-US" dirty="0" err="1">
                <a:sym typeface="Wingdings" panose="05000000000000000000" pitchFamily="2" charset="2"/>
              </a:rPr>
              <a:t>potilas</a:t>
            </a:r>
            <a:endParaRPr lang="en-US" dirty="0"/>
          </a:p>
        </p:txBody>
      </p:sp>
    </p:spTree>
    <p:extLst>
      <p:ext uri="{BB962C8B-B14F-4D97-AF65-F5344CB8AC3E}">
        <p14:creationId xmlns:p14="http://schemas.microsoft.com/office/powerpoint/2010/main" val="1537551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Kustannussäästöt</a:t>
            </a:r>
            <a:r>
              <a:rPr lang="en-US" dirty="0"/>
              <a:t> </a:t>
            </a:r>
            <a:r>
              <a:rPr lang="en-US" dirty="0" err="1"/>
              <a:t>estrogeeni</a:t>
            </a:r>
            <a:r>
              <a:rPr lang="en-US" dirty="0"/>
              <a:t> </a:t>
            </a:r>
          </a:p>
        </p:txBody>
      </p:sp>
      <p:sp>
        <p:nvSpPr>
          <p:cNvPr id="3" name="Sisällön paikkamerkki 2"/>
          <p:cNvSpPr>
            <a:spLocks noGrp="1"/>
          </p:cNvSpPr>
          <p:nvPr>
            <p:ph idx="1"/>
          </p:nvPr>
        </p:nvSpPr>
        <p:spPr/>
        <p:txBody>
          <a:bodyPr>
            <a:normAutofit lnSpcReduction="10000"/>
          </a:bodyPr>
          <a:lstStyle/>
          <a:p>
            <a:r>
              <a:rPr lang="en-US" dirty="0"/>
              <a:t>F5 ja F2 </a:t>
            </a:r>
            <a:r>
              <a:rPr lang="en-US" dirty="0" err="1"/>
              <a:t>kantajilla</a:t>
            </a:r>
            <a:r>
              <a:rPr lang="en-US" dirty="0"/>
              <a:t> 5-10-kertainen </a:t>
            </a:r>
            <a:r>
              <a:rPr lang="en-US" dirty="0" err="1"/>
              <a:t>riski</a:t>
            </a:r>
            <a:r>
              <a:rPr lang="en-US" dirty="0"/>
              <a:t> </a:t>
            </a:r>
            <a:r>
              <a:rPr lang="en-US" dirty="0" err="1"/>
              <a:t>laskimotukokseen</a:t>
            </a:r>
            <a:endParaRPr lang="en-US" dirty="0"/>
          </a:p>
          <a:p>
            <a:r>
              <a:rPr lang="en-US" dirty="0" err="1"/>
              <a:t>Perinnöllinen</a:t>
            </a:r>
            <a:r>
              <a:rPr lang="en-US" dirty="0"/>
              <a:t> </a:t>
            </a:r>
            <a:r>
              <a:rPr lang="en-US" dirty="0" err="1"/>
              <a:t>hyytymistaipumus</a:t>
            </a:r>
            <a:r>
              <a:rPr lang="en-US" dirty="0"/>
              <a:t> </a:t>
            </a:r>
            <a:r>
              <a:rPr lang="en-US" dirty="0" err="1"/>
              <a:t>ehdoton</a:t>
            </a:r>
            <a:r>
              <a:rPr lang="en-US" dirty="0"/>
              <a:t> </a:t>
            </a:r>
            <a:r>
              <a:rPr lang="en-US" dirty="0" err="1"/>
              <a:t>estrogeenipillerin</a:t>
            </a:r>
            <a:r>
              <a:rPr lang="en-US" dirty="0"/>
              <a:t> </a:t>
            </a:r>
            <a:r>
              <a:rPr lang="en-US" dirty="0" err="1"/>
              <a:t>kontraindikaatio</a:t>
            </a:r>
            <a:endParaRPr lang="en-US" dirty="0"/>
          </a:p>
          <a:p>
            <a:r>
              <a:rPr lang="en-US" dirty="0" err="1"/>
              <a:t>Estrogeenin</a:t>
            </a:r>
            <a:r>
              <a:rPr lang="en-US" dirty="0"/>
              <a:t> </a:t>
            </a:r>
            <a:r>
              <a:rPr lang="en-US" dirty="0" err="1"/>
              <a:t>kättäjillä</a:t>
            </a:r>
            <a:r>
              <a:rPr lang="en-US" dirty="0"/>
              <a:t> </a:t>
            </a:r>
            <a:r>
              <a:rPr lang="en-US" dirty="0" err="1"/>
              <a:t>riski</a:t>
            </a:r>
            <a:r>
              <a:rPr lang="en-US" dirty="0"/>
              <a:t> FV </a:t>
            </a:r>
            <a:r>
              <a:rPr lang="en-US" dirty="0" err="1"/>
              <a:t>kantajilla</a:t>
            </a:r>
            <a:r>
              <a:rPr lang="en-US" dirty="0"/>
              <a:t> on 30 </a:t>
            </a:r>
            <a:r>
              <a:rPr lang="en-US" dirty="0" err="1"/>
              <a:t>kertainen</a:t>
            </a:r>
            <a:r>
              <a:rPr lang="en-US" dirty="0"/>
              <a:t> </a:t>
            </a:r>
            <a:r>
              <a:rPr lang="en-US" dirty="0" err="1"/>
              <a:t>ei-kantajiin</a:t>
            </a:r>
            <a:r>
              <a:rPr lang="en-US" dirty="0"/>
              <a:t> </a:t>
            </a:r>
            <a:r>
              <a:rPr lang="en-US" dirty="0" err="1"/>
              <a:t>verrattuna</a:t>
            </a:r>
            <a:endParaRPr lang="en-US" dirty="0"/>
          </a:p>
          <a:p>
            <a:r>
              <a:rPr lang="en-US" dirty="0"/>
              <a:t>FV </a:t>
            </a:r>
            <a:r>
              <a:rPr lang="en-US" dirty="0" err="1"/>
              <a:t>muutoksen</a:t>
            </a:r>
            <a:r>
              <a:rPr lang="en-US" dirty="0"/>
              <a:t> </a:t>
            </a:r>
            <a:r>
              <a:rPr lang="en-US" dirty="0" err="1"/>
              <a:t>Prevalenssi</a:t>
            </a:r>
            <a:r>
              <a:rPr lang="en-US" dirty="0"/>
              <a:t> </a:t>
            </a:r>
            <a:r>
              <a:rPr lang="en-US" dirty="0" err="1"/>
              <a:t>Suomessa</a:t>
            </a:r>
            <a:r>
              <a:rPr lang="en-US" dirty="0"/>
              <a:t> 3%</a:t>
            </a:r>
          </a:p>
          <a:p>
            <a:r>
              <a:rPr lang="en-US" dirty="0"/>
              <a:t>E-</a:t>
            </a:r>
            <a:r>
              <a:rPr lang="en-US" dirty="0" err="1"/>
              <a:t>pillereiden</a:t>
            </a:r>
            <a:r>
              <a:rPr lang="en-US" dirty="0"/>
              <a:t> </a:t>
            </a:r>
            <a:r>
              <a:rPr lang="en-US" dirty="0" err="1"/>
              <a:t>käyttäjiä</a:t>
            </a:r>
            <a:r>
              <a:rPr lang="en-US" dirty="0"/>
              <a:t> 150 000</a:t>
            </a:r>
          </a:p>
          <a:p>
            <a:r>
              <a:rPr lang="en-US" dirty="0" err="1"/>
              <a:t>Nuorilla</a:t>
            </a:r>
            <a:r>
              <a:rPr lang="en-US" dirty="0"/>
              <a:t> </a:t>
            </a:r>
            <a:r>
              <a:rPr lang="en-US" dirty="0" err="1"/>
              <a:t>naisilla</a:t>
            </a:r>
            <a:r>
              <a:rPr lang="en-US" dirty="0"/>
              <a:t> </a:t>
            </a:r>
            <a:r>
              <a:rPr lang="en-US" dirty="0" err="1"/>
              <a:t>riski</a:t>
            </a:r>
            <a:r>
              <a:rPr lang="en-US" dirty="0"/>
              <a:t> 2 / 10 000, e-</a:t>
            </a:r>
            <a:r>
              <a:rPr lang="en-US" dirty="0" err="1"/>
              <a:t>pillerin</a:t>
            </a:r>
            <a:r>
              <a:rPr lang="en-US" dirty="0"/>
              <a:t> </a:t>
            </a:r>
            <a:r>
              <a:rPr lang="en-US" dirty="0" err="1"/>
              <a:t>käyttäjillä</a:t>
            </a:r>
            <a:r>
              <a:rPr lang="en-US" dirty="0"/>
              <a:t> 7 / 10 000</a:t>
            </a:r>
          </a:p>
          <a:p>
            <a:r>
              <a:rPr lang="en-US" dirty="0"/>
              <a:t>150 000 </a:t>
            </a:r>
            <a:r>
              <a:rPr lang="en-US" dirty="0" err="1"/>
              <a:t>käyttäjällä</a:t>
            </a:r>
            <a:r>
              <a:rPr lang="en-US" dirty="0"/>
              <a:t> 105 </a:t>
            </a:r>
            <a:r>
              <a:rPr lang="en-US" dirty="0" err="1"/>
              <a:t>laskimotukosta</a:t>
            </a:r>
            <a:r>
              <a:rPr lang="en-US" dirty="0"/>
              <a:t>/</a:t>
            </a:r>
            <a:r>
              <a:rPr lang="en-US" dirty="0" err="1"/>
              <a:t>vuosi</a:t>
            </a:r>
            <a:r>
              <a:rPr lang="en-US" dirty="0"/>
              <a:t> 2-4 </a:t>
            </a:r>
            <a:r>
              <a:rPr lang="en-US" dirty="0" err="1"/>
              <a:t>keuhkoemboliaa</a:t>
            </a:r>
            <a:r>
              <a:rPr lang="en-US" dirty="0"/>
              <a:t>/</a:t>
            </a:r>
            <a:r>
              <a:rPr lang="en-US" dirty="0" err="1"/>
              <a:t>vuosi</a:t>
            </a:r>
            <a:r>
              <a:rPr lang="en-US" dirty="0"/>
              <a:t> </a:t>
            </a:r>
            <a:r>
              <a:rPr lang="en-US" dirty="0" err="1"/>
              <a:t>näistä</a:t>
            </a:r>
            <a:r>
              <a:rPr lang="en-US"/>
              <a:t> 60 </a:t>
            </a:r>
            <a:r>
              <a:rPr lang="en-US" dirty="0"/>
              <a:t>F V </a:t>
            </a:r>
            <a:r>
              <a:rPr lang="en-US" dirty="0" err="1"/>
              <a:t>muutoksen</a:t>
            </a:r>
            <a:r>
              <a:rPr lang="en-US" dirty="0"/>
              <a:t> </a:t>
            </a:r>
            <a:r>
              <a:rPr lang="en-US" dirty="0" err="1"/>
              <a:t>kantajaa</a:t>
            </a:r>
            <a:endParaRPr lang="en-US" dirty="0"/>
          </a:p>
        </p:txBody>
      </p:sp>
    </p:spTree>
    <p:extLst>
      <p:ext uri="{BB962C8B-B14F-4D97-AF65-F5344CB8AC3E}">
        <p14:creationId xmlns:p14="http://schemas.microsoft.com/office/powerpoint/2010/main" val="368730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Kustannussäästöt</a:t>
            </a:r>
            <a:r>
              <a:rPr lang="en-US" dirty="0"/>
              <a:t> </a:t>
            </a:r>
            <a:r>
              <a:rPr lang="en-US" dirty="0" err="1"/>
              <a:t>estrogeeni</a:t>
            </a:r>
            <a:r>
              <a:rPr lang="en-US" dirty="0"/>
              <a:t> </a:t>
            </a:r>
          </a:p>
        </p:txBody>
      </p:sp>
      <p:sp>
        <p:nvSpPr>
          <p:cNvPr id="3" name="Sisällön paikkamerkki 2"/>
          <p:cNvSpPr>
            <a:spLocks noGrp="1"/>
          </p:cNvSpPr>
          <p:nvPr>
            <p:ph idx="1"/>
          </p:nvPr>
        </p:nvSpPr>
        <p:spPr/>
        <p:txBody>
          <a:bodyPr>
            <a:normAutofit/>
          </a:bodyPr>
          <a:lstStyle/>
          <a:p>
            <a:r>
              <a:rPr lang="en-US" dirty="0" err="1"/>
              <a:t>Testaamalla</a:t>
            </a:r>
            <a:r>
              <a:rPr lang="en-US" dirty="0"/>
              <a:t> 800.000 </a:t>
            </a:r>
            <a:r>
              <a:rPr lang="en-US" dirty="0" err="1"/>
              <a:t>voidaan</a:t>
            </a:r>
            <a:r>
              <a:rPr lang="en-US" dirty="0"/>
              <a:t> </a:t>
            </a:r>
            <a:r>
              <a:rPr lang="en-US" dirty="0" err="1"/>
              <a:t>estää</a:t>
            </a:r>
            <a:r>
              <a:rPr lang="en-US" dirty="0"/>
              <a:t> 280 FV </a:t>
            </a:r>
            <a:r>
              <a:rPr lang="en-US" dirty="0" err="1"/>
              <a:t>kantajan</a:t>
            </a:r>
            <a:r>
              <a:rPr lang="en-US" dirty="0"/>
              <a:t> </a:t>
            </a:r>
            <a:r>
              <a:rPr lang="en-US" dirty="0" err="1"/>
              <a:t>tukosta</a:t>
            </a:r>
            <a:endParaRPr lang="en-US" dirty="0"/>
          </a:p>
          <a:p>
            <a:r>
              <a:rPr lang="en-US" dirty="0" err="1"/>
              <a:t>Tukoksen</a:t>
            </a:r>
            <a:r>
              <a:rPr lang="en-US" dirty="0"/>
              <a:t> </a:t>
            </a:r>
            <a:r>
              <a:rPr lang="en-US" dirty="0" err="1"/>
              <a:t>hoitokulut</a:t>
            </a:r>
            <a:r>
              <a:rPr lang="en-US" dirty="0"/>
              <a:t> 2 000 €/ </a:t>
            </a:r>
            <a:r>
              <a:rPr lang="en-US" dirty="0" err="1"/>
              <a:t>potilas</a:t>
            </a:r>
            <a:r>
              <a:rPr lang="en-US" dirty="0"/>
              <a:t> = 560 000 €</a:t>
            </a:r>
          </a:p>
          <a:p>
            <a:r>
              <a:rPr lang="en-US" dirty="0" err="1"/>
              <a:t>Kehkoveritulpan</a:t>
            </a:r>
            <a:r>
              <a:rPr lang="en-US" dirty="0"/>
              <a:t> </a:t>
            </a:r>
            <a:r>
              <a:rPr lang="en-US" dirty="0" err="1"/>
              <a:t>hoitokulut</a:t>
            </a:r>
            <a:r>
              <a:rPr lang="en-US" dirty="0"/>
              <a:t> 20 000 € / </a:t>
            </a:r>
            <a:r>
              <a:rPr lang="en-US" dirty="0" err="1"/>
              <a:t>potilas</a:t>
            </a:r>
            <a:r>
              <a:rPr lang="en-US" dirty="0"/>
              <a:t> 200 000 €</a:t>
            </a:r>
          </a:p>
          <a:p>
            <a:endParaRPr lang="en-US" dirty="0"/>
          </a:p>
        </p:txBody>
      </p:sp>
    </p:spTree>
    <p:extLst>
      <p:ext uri="{BB962C8B-B14F-4D97-AF65-F5344CB8AC3E}">
        <p14:creationId xmlns:p14="http://schemas.microsoft.com/office/powerpoint/2010/main" val="2243848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AA02A41-F3D1-4907-81F2-52824C56531C}"/>
              </a:ext>
            </a:extLst>
          </p:cNvPr>
          <p:cNvPicPr>
            <a:picLocks noChangeAspect="1"/>
          </p:cNvPicPr>
          <p:nvPr/>
        </p:nvPicPr>
        <p:blipFill>
          <a:blip r:embed="rId2"/>
          <a:stretch>
            <a:fillRect/>
          </a:stretch>
        </p:blipFill>
        <p:spPr>
          <a:xfrm>
            <a:off x="1414462" y="485775"/>
            <a:ext cx="9363075" cy="5886450"/>
          </a:xfrm>
          <a:prstGeom prst="rect">
            <a:avLst/>
          </a:prstGeom>
        </p:spPr>
      </p:pic>
    </p:spTree>
    <p:extLst>
      <p:ext uri="{BB962C8B-B14F-4D97-AF65-F5344CB8AC3E}">
        <p14:creationId xmlns:p14="http://schemas.microsoft.com/office/powerpoint/2010/main" val="423406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Kustannussäästöt</a:t>
            </a:r>
            <a:r>
              <a:rPr lang="en-US" dirty="0"/>
              <a:t> </a:t>
            </a:r>
            <a:r>
              <a:rPr lang="en-US" dirty="0" err="1"/>
              <a:t>psykiatria</a:t>
            </a:r>
            <a:r>
              <a:rPr lang="en-US" dirty="0"/>
              <a:t> </a:t>
            </a:r>
          </a:p>
        </p:txBody>
      </p:sp>
      <p:sp>
        <p:nvSpPr>
          <p:cNvPr id="3" name="Sisällön paikkamerkki 2"/>
          <p:cNvSpPr>
            <a:spLocks noGrp="1"/>
          </p:cNvSpPr>
          <p:nvPr>
            <p:ph idx="1"/>
          </p:nvPr>
        </p:nvSpPr>
        <p:spPr/>
        <p:txBody>
          <a:bodyPr>
            <a:normAutofit/>
          </a:bodyPr>
          <a:lstStyle/>
          <a:p>
            <a:r>
              <a:rPr lang="en-US" dirty="0" err="1"/>
              <a:t>Sitalopraamin</a:t>
            </a:r>
            <a:r>
              <a:rPr lang="en-US" dirty="0"/>
              <a:t> ja </a:t>
            </a:r>
            <a:r>
              <a:rPr lang="en-US" dirty="0" err="1"/>
              <a:t>essitalopraamin</a:t>
            </a:r>
            <a:r>
              <a:rPr lang="en-US" dirty="0"/>
              <a:t> </a:t>
            </a:r>
            <a:r>
              <a:rPr lang="en-US" dirty="0" err="1"/>
              <a:t>teho</a:t>
            </a:r>
            <a:r>
              <a:rPr lang="en-US" dirty="0"/>
              <a:t> </a:t>
            </a:r>
            <a:r>
              <a:rPr lang="en-US" dirty="0" err="1"/>
              <a:t>heikko</a:t>
            </a:r>
            <a:r>
              <a:rPr lang="en-US" dirty="0"/>
              <a:t> CYP2C19 </a:t>
            </a:r>
            <a:r>
              <a:rPr lang="en-US" dirty="0" err="1"/>
              <a:t>nopeilla</a:t>
            </a:r>
            <a:r>
              <a:rPr lang="en-US" dirty="0"/>
              <a:t> </a:t>
            </a:r>
            <a:r>
              <a:rPr lang="en-US" dirty="0" err="1"/>
              <a:t>metaboloijilla</a:t>
            </a:r>
            <a:r>
              <a:rPr lang="en-US" dirty="0"/>
              <a:t> (30 %)</a:t>
            </a:r>
          </a:p>
          <a:p>
            <a:r>
              <a:rPr lang="en-US" dirty="0" err="1"/>
              <a:t>Näillä</a:t>
            </a:r>
            <a:r>
              <a:rPr lang="en-US" dirty="0"/>
              <a:t> </a:t>
            </a:r>
            <a:r>
              <a:rPr lang="en-US" dirty="0" err="1"/>
              <a:t>sivuvakutuksia</a:t>
            </a:r>
            <a:r>
              <a:rPr lang="en-US" dirty="0"/>
              <a:t> </a:t>
            </a:r>
            <a:r>
              <a:rPr lang="en-US" dirty="0" err="1"/>
              <a:t>hitailla</a:t>
            </a:r>
            <a:r>
              <a:rPr lang="en-US" dirty="0"/>
              <a:t> </a:t>
            </a:r>
            <a:r>
              <a:rPr lang="en-US" dirty="0" err="1"/>
              <a:t>metaboloijilla</a:t>
            </a:r>
            <a:r>
              <a:rPr lang="en-US" dirty="0"/>
              <a:t> (4 %)</a:t>
            </a:r>
          </a:p>
          <a:p>
            <a:r>
              <a:rPr lang="en-US" dirty="0" err="1"/>
              <a:t>Itsemurhariski</a:t>
            </a:r>
            <a:r>
              <a:rPr lang="en-US" dirty="0"/>
              <a:t> </a:t>
            </a:r>
            <a:r>
              <a:rPr lang="en-US" dirty="0" err="1"/>
              <a:t>koholla</a:t>
            </a:r>
            <a:r>
              <a:rPr lang="en-US" dirty="0"/>
              <a:t> </a:t>
            </a:r>
            <a:r>
              <a:rPr lang="en-US" dirty="0" err="1"/>
              <a:t>nopeilla</a:t>
            </a:r>
            <a:r>
              <a:rPr lang="en-US" dirty="0"/>
              <a:t> </a:t>
            </a:r>
            <a:r>
              <a:rPr lang="en-US" dirty="0" err="1"/>
              <a:t>metabolijilla</a:t>
            </a:r>
            <a:endParaRPr lang="en-US" dirty="0"/>
          </a:p>
          <a:p>
            <a:r>
              <a:rPr lang="en-US" dirty="0" err="1"/>
              <a:t>Masennuksen</a:t>
            </a:r>
            <a:r>
              <a:rPr lang="en-US" dirty="0"/>
              <a:t> </a:t>
            </a:r>
            <a:r>
              <a:rPr lang="en-US" dirty="0" err="1"/>
              <a:t>kroonistuminen</a:t>
            </a:r>
            <a:r>
              <a:rPr lang="en-US" dirty="0"/>
              <a:t> ja </a:t>
            </a:r>
            <a:r>
              <a:rPr lang="en-US" dirty="0" err="1"/>
              <a:t>työkyvyttömyys</a:t>
            </a:r>
            <a:r>
              <a:rPr lang="en-US" dirty="0"/>
              <a:t> </a:t>
            </a:r>
            <a:r>
              <a:rPr lang="en-US" dirty="0" err="1"/>
              <a:t>keseinen</a:t>
            </a:r>
            <a:r>
              <a:rPr lang="en-US" dirty="0"/>
              <a:t> </a:t>
            </a:r>
            <a:r>
              <a:rPr lang="en-US" dirty="0" err="1"/>
              <a:t>ongelma</a:t>
            </a:r>
            <a:endParaRPr lang="en-US" dirty="0"/>
          </a:p>
          <a:p>
            <a:endParaRPr lang="en-US" dirty="0"/>
          </a:p>
        </p:txBody>
      </p:sp>
    </p:spTree>
    <p:extLst>
      <p:ext uri="{BB962C8B-B14F-4D97-AF65-F5344CB8AC3E}">
        <p14:creationId xmlns:p14="http://schemas.microsoft.com/office/powerpoint/2010/main" val="203202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4715-CC98-3843-9E53-3B2647B5124E}"/>
              </a:ext>
            </a:extLst>
          </p:cNvPr>
          <p:cNvSpPr>
            <a:spLocks noGrp="1"/>
          </p:cNvSpPr>
          <p:nvPr>
            <p:ph type="title"/>
          </p:nvPr>
        </p:nvSpPr>
        <p:spPr>
          <a:xfrm>
            <a:off x="513347" y="365125"/>
            <a:ext cx="11251895" cy="1325563"/>
          </a:xfrm>
        </p:spPr>
        <p:txBody>
          <a:bodyPr/>
          <a:lstStyle/>
          <a:p>
            <a:r>
              <a:rPr lang="fi-FI" sz="3600" dirty="0" err="1"/>
              <a:t>GeneAccount</a:t>
            </a:r>
            <a:r>
              <a:rPr lang="fi-FI" sz="3600" dirty="0"/>
              <a:t> Service kuluttajatesti</a:t>
            </a:r>
          </a:p>
        </p:txBody>
      </p:sp>
      <p:pic>
        <p:nvPicPr>
          <p:cNvPr id="7" name="Picture 6">
            <a:extLst>
              <a:ext uri="{FF2B5EF4-FFF2-40B4-BE49-F238E27FC236}">
                <a16:creationId xmlns:a16="http://schemas.microsoft.com/office/drawing/2014/main" id="{7261A0C5-9864-2F4C-A4BF-4199CD405315}"/>
              </a:ext>
            </a:extLst>
          </p:cNvPr>
          <p:cNvPicPr>
            <a:picLocks noChangeAspect="1"/>
          </p:cNvPicPr>
          <p:nvPr/>
        </p:nvPicPr>
        <p:blipFill>
          <a:blip r:embed="rId2"/>
          <a:stretch>
            <a:fillRect/>
          </a:stretch>
        </p:blipFill>
        <p:spPr>
          <a:xfrm>
            <a:off x="4797574" y="1797050"/>
            <a:ext cx="6967668" cy="4237990"/>
          </a:xfrm>
          <a:prstGeom prst="rect">
            <a:avLst/>
          </a:prstGeom>
        </p:spPr>
      </p:pic>
      <p:pic>
        <p:nvPicPr>
          <p:cNvPr id="10" name="Picture 9">
            <a:extLst>
              <a:ext uri="{FF2B5EF4-FFF2-40B4-BE49-F238E27FC236}">
                <a16:creationId xmlns:a16="http://schemas.microsoft.com/office/drawing/2014/main" id="{BA85F846-07CD-574A-AFBA-8E0937AA8507}"/>
              </a:ext>
            </a:extLst>
          </p:cNvPr>
          <p:cNvPicPr>
            <a:picLocks noChangeAspect="1"/>
          </p:cNvPicPr>
          <p:nvPr/>
        </p:nvPicPr>
        <p:blipFill>
          <a:blip r:embed="rId3"/>
          <a:stretch>
            <a:fillRect/>
          </a:stretch>
        </p:blipFill>
        <p:spPr>
          <a:xfrm>
            <a:off x="357007" y="1741932"/>
            <a:ext cx="4051300" cy="2184400"/>
          </a:xfrm>
          <a:prstGeom prst="rect">
            <a:avLst/>
          </a:prstGeom>
        </p:spPr>
      </p:pic>
      <p:pic>
        <p:nvPicPr>
          <p:cNvPr id="12" name="Picture 11">
            <a:extLst>
              <a:ext uri="{FF2B5EF4-FFF2-40B4-BE49-F238E27FC236}">
                <a16:creationId xmlns:a16="http://schemas.microsoft.com/office/drawing/2014/main" id="{EFFFE867-1D8E-2247-887F-E982C87A3251}"/>
              </a:ext>
            </a:extLst>
          </p:cNvPr>
          <p:cNvPicPr>
            <a:picLocks noChangeAspect="1"/>
          </p:cNvPicPr>
          <p:nvPr/>
        </p:nvPicPr>
        <p:blipFill>
          <a:blip r:embed="rId4"/>
          <a:stretch>
            <a:fillRect/>
          </a:stretch>
        </p:blipFill>
        <p:spPr>
          <a:xfrm>
            <a:off x="0" y="3521170"/>
            <a:ext cx="4292600" cy="3263900"/>
          </a:xfrm>
          <a:prstGeom prst="rect">
            <a:avLst/>
          </a:prstGeom>
        </p:spPr>
      </p:pic>
    </p:spTree>
    <p:extLst>
      <p:ext uri="{BB962C8B-B14F-4D97-AF65-F5344CB8AC3E}">
        <p14:creationId xmlns:p14="http://schemas.microsoft.com/office/powerpoint/2010/main" val="268500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1871989" y="1828800"/>
            <a:ext cx="6593666" cy="4721915"/>
          </a:xfrm>
          <a:prstGeom prst="rect">
            <a:avLst/>
          </a:prstGeom>
        </p:spPr>
      </p:pic>
      <p:sp>
        <p:nvSpPr>
          <p:cNvPr id="3" name="Otsikko 2"/>
          <p:cNvSpPr>
            <a:spLocks noGrp="1"/>
          </p:cNvSpPr>
          <p:nvPr>
            <p:ph type="title"/>
          </p:nvPr>
        </p:nvSpPr>
        <p:spPr/>
        <p:txBody>
          <a:bodyPr/>
          <a:lstStyle/>
          <a:p>
            <a:r>
              <a:rPr lang="fi-FI" dirty="0"/>
              <a:t>Sama annos ei sovi kaikille</a:t>
            </a:r>
          </a:p>
        </p:txBody>
      </p:sp>
    </p:spTree>
    <p:extLst>
      <p:ext uri="{BB962C8B-B14F-4D97-AF65-F5344CB8AC3E}">
        <p14:creationId xmlns:p14="http://schemas.microsoft.com/office/powerpoint/2010/main" val="62096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2"/>
          <a:stretch>
            <a:fillRect/>
          </a:stretch>
        </p:blipFill>
        <p:spPr>
          <a:xfrm>
            <a:off x="4392202" y="0"/>
            <a:ext cx="3407596" cy="6858000"/>
          </a:xfrm>
          <a:prstGeom prst="rect">
            <a:avLst/>
          </a:prstGeom>
        </p:spPr>
      </p:pic>
    </p:spTree>
    <p:extLst>
      <p:ext uri="{BB962C8B-B14F-4D97-AF65-F5344CB8AC3E}">
        <p14:creationId xmlns:p14="http://schemas.microsoft.com/office/powerpoint/2010/main" val="2429351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3600" dirty="0"/>
              <a:t>Potilastapaus Tampereelta</a:t>
            </a:r>
          </a:p>
        </p:txBody>
      </p:sp>
      <p:sp>
        <p:nvSpPr>
          <p:cNvPr id="3" name="Sisällön paikkamerkki 2"/>
          <p:cNvSpPr>
            <a:spLocks noGrp="1"/>
          </p:cNvSpPr>
          <p:nvPr>
            <p:ph idx="1"/>
          </p:nvPr>
        </p:nvSpPr>
        <p:spPr/>
        <p:txBody>
          <a:bodyPr>
            <a:normAutofit/>
          </a:bodyPr>
          <a:lstStyle/>
          <a:p>
            <a:r>
              <a:rPr lang="fi-FI" dirty="0" err="1"/>
              <a:t>Terveystalon</a:t>
            </a:r>
            <a:r>
              <a:rPr lang="fi-FI" dirty="0"/>
              <a:t> työterveys teetätti minulle geenitestin, joista 6 voi vaikuttaa lääkitykseni tehoon tai turvallisuuteen (</a:t>
            </a:r>
            <a:r>
              <a:rPr lang="fi-FI" u="sng" dirty="0">
                <a:hlinkClick r:id="rId2"/>
              </a:rPr>
              <a:t>CYP2D6,</a:t>
            </a:r>
            <a:r>
              <a:rPr lang="fi-FI" dirty="0"/>
              <a:t> </a:t>
            </a:r>
            <a:r>
              <a:rPr lang="fi-FI" u="sng" dirty="0">
                <a:hlinkClick r:id="rId3"/>
              </a:rPr>
              <a:t>CYP3A5,</a:t>
            </a:r>
            <a:r>
              <a:rPr lang="fi-FI" dirty="0"/>
              <a:t> </a:t>
            </a:r>
            <a:r>
              <a:rPr lang="fi-FI" u="sng" dirty="0">
                <a:hlinkClick r:id="rId4"/>
              </a:rPr>
              <a:t>IFNL3,</a:t>
            </a:r>
            <a:r>
              <a:rPr lang="fi-FI" dirty="0"/>
              <a:t> </a:t>
            </a:r>
            <a:r>
              <a:rPr lang="fi-FI" u="sng" dirty="0">
                <a:hlinkClick r:id="rId5"/>
              </a:rPr>
              <a:t>CYP2C19,</a:t>
            </a:r>
            <a:r>
              <a:rPr lang="fi-FI" dirty="0"/>
              <a:t> </a:t>
            </a:r>
            <a:r>
              <a:rPr lang="fi-FI" u="sng" dirty="0">
                <a:hlinkClick r:id="rId6"/>
              </a:rPr>
              <a:t>CYP2C9,</a:t>
            </a:r>
            <a:r>
              <a:rPr lang="fi-FI" dirty="0"/>
              <a:t> </a:t>
            </a:r>
            <a:r>
              <a:rPr lang="fi-FI" u="sng" dirty="0">
                <a:hlinkClick r:id="rId7"/>
              </a:rPr>
              <a:t>VKORC1</a:t>
            </a:r>
            <a:r>
              <a:rPr lang="fi-FI" dirty="0"/>
              <a:t>).</a:t>
            </a:r>
          </a:p>
          <a:p>
            <a:pPr marL="0" indent="0">
              <a:buNone/>
            </a:pPr>
            <a:endParaRPr lang="fi-FI" dirty="0"/>
          </a:p>
          <a:p>
            <a:r>
              <a:rPr lang="fi-FI" dirty="0"/>
              <a:t>Minulla on parin vuoden aikana yritetty etsiä sopivaa mielialalääkettä.</a:t>
            </a:r>
          </a:p>
        </p:txBody>
      </p:sp>
    </p:spTree>
    <p:extLst>
      <p:ext uri="{BB962C8B-B14F-4D97-AF65-F5344CB8AC3E}">
        <p14:creationId xmlns:p14="http://schemas.microsoft.com/office/powerpoint/2010/main" val="3235447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3600" dirty="0"/>
              <a:t>Lääkärin kommentit Tampereelta</a:t>
            </a:r>
          </a:p>
        </p:txBody>
      </p:sp>
      <p:sp>
        <p:nvSpPr>
          <p:cNvPr id="3" name="Sisällön paikkamerkki 2"/>
          <p:cNvSpPr>
            <a:spLocks noGrp="1"/>
          </p:cNvSpPr>
          <p:nvPr>
            <p:ph idx="1"/>
          </p:nvPr>
        </p:nvSpPr>
        <p:spPr/>
        <p:txBody>
          <a:bodyPr>
            <a:normAutofit fontScale="92500" lnSpcReduction="20000"/>
          </a:bodyPr>
          <a:lstStyle/>
          <a:p>
            <a:r>
              <a:rPr lang="fi-FI" dirty="0"/>
              <a:t>Ongelmana onkin se, että kukaan tapaamistani psykiatreista ei ole osannut hyödyntää tuloksiani. Joka kerta olen saanut kokeiluun lääkkeen, jota ei testin tulosten mukaan suositella minulle, koska minulla on lääkkeen suhteen suuri / ultranopea metabolianopeus ym. </a:t>
            </a:r>
          </a:p>
          <a:p>
            <a:r>
              <a:rPr lang="fi-FI" dirty="0"/>
              <a:t>Viimeiseksi hakeuduin työterveyslääkäriltä saadun vinkin perusteella nimenomaan psykiatrille, jolla on lisäksi erityispätevyys psykiatriseen lääkehoitoon sekä lääkealaan. </a:t>
            </a:r>
          </a:p>
          <a:p>
            <a:r>
              <a:rPr lang="fi-FI"/>
              <a:t>Hän </a:t>
            </a:r>
            <a:r>
              <a:rPr lang="fi-FI" dirty="0"/>
              <a:t>kertoi kuitenkin suoraan (kalliilla vastaanotolla), että nykyään tehdään kaiken maailman testejä, joilla ei kuitenkaan ole sen suurempia hyötyjä potilaan lääkityksen suhteen. Geenejä on niin paljon, että tunnemme niistä vasta vain murto-osan…</a:t>
            </a:r>
          </a:p>
        </p:txBody>
      </p:sp>
    </p:spTree>
    <p:extLst>
      <p:ext uri="{BB962C8B-B14F-4D97-AF65-F5344CB8AC3E}">
        <p14:creationId xmlns:p14="http://schemas.microsoft.com/office/powerpoint/2010/main" val="354717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Kiitos !</a:t>
            </a:r>
          </a:p>
        </p:txBody>
      </p:sp>
      <p:sp>
        <p:nvSpPr>
          <p:cNvPr id="4" name="Sisällön paikkamerkki 3"/>
          <p:cNvSpPr>
            <a:spLocks noGrp="1"/>
          </p:cNvSpPr>
          <p:nvPr>
            <p:ph sz="half" idx="1"/>
          </p:nvPr>
        </p:nvSpPr>
        <p:spPr/>
        <p:txBody>
          <a:bodyPr/>
          <a:lstStyle/>
          <a:p>
            <a:r>
              <a:rPr lang="fi-FI" dirty="0"/>
              <a:t>Jari Forsström</a:t>
            </a:r>
          </a:p>
        </p:txBody>
      </p:sp>
      <p:sp>
        <p:nvSpPr>
          <p:cNvPr id="3" name="Tekstiruutu 2"/>
          <p:cNvSpPr txBox="1"/>
          <p:nvPr/>
        </p:nvSpPr>
        <p:spPr>
          <a:xfrm>
            <a:off x="901337" y="5721531"/>
            <a:ext cx="6492240" cy="923330"/>
          </a:xfrm>
          <a:prstGeom prst="rect">
            <a:avLst/>
          </a:prstGeom>
          <a:noFill/>
        </p:spPr>
        <p:txBody>
          <a:bodyPr wrap="square" rtlCol="0">
            <a:spAutoFit/>
          </a:bodyPr>
          <a:lstStyle/>
          <a:p>
            <a:r>
              <a:rPr lang="fi-FI"/>
              <a:t>Hyödynkö </a:t>
            </a:r>
            <a:r>
              <a:rPr lang="fi-FI" dirty="0" err="1"/>
              <a:t>farmakogeneettisestä</a:t>
            </a:r>
            <a:r>
              <a:rPr lang="fi-FI" dirty="0"/>
              <a:t> paneelista?</a:t>
            </a:r>
          </a:p>
          <a:p>
            <a:r>
              <a:rPr lang="fi-FI" dirty="0"/>
              <a:t>Tee testi: </a:t>
            </a:r>
            <a:r>
              <a:rPr lang="fi-FI" dirty="0">
                <a:hlinkClick r:id="rId2"/>
              </a:rPr>
              <a:t>www.geenitaltio.fi/test</a:t>
            </a:r>
            <a:endParaRPr lang="fi-FI" dirty="0"/>
          </a:p>
          <a:p>
            <a:endParaRPr lang="fi-FI" dirty="0"/>
          </a:p>
        </p:txBody>
      </p:sp>
    </p:spTree>
    <p:extLst>
      <p:ext uri="{BB962C8B-B14F-4D97-AF65-F5344CB8AC3E}">
        <p14:creationId xmlns:p14="http://schemas.microsoft.com/office/powerpoint/2010/main" val="21622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838199" y="365125"/>
            <a:ext cx="10838935" cy="1325563"/>
          </a:xfrm>
        </p:spPr>
        <p:txBody>
          <a:bodyPr/>
          <a:lstStyle/>
          <a:p>
            <a:r>
              <a:rPr lang="fi-FI" dirty="0"/>
              <a:t>Ongelman yleisyydestä</a:t>
            </a:r>
          </a:p>
        </p:txBody>
      </p:sp>
      <p:sp>
        <p:nvSpPr>
          <p:cNvPr id="8" name="Rounded Rectangle 43"/>
          <p:cNvSpPr/>
          <p:nvPr/>
        </p:nvSpPr>
        <p:spPr>
          <a:xfrm>
            <a:off x="3263805" y="4836578"/>
            <a:ext cx="2020149" cy="1298970"/>
          </a:xfrm>
          <a:prstGeom prst="round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iruutu 29">
            <a:extLst>
              <a:ext uri="{FF2B5EF4-FFF2-40B4-BE49-F238E27FC236}">
                <a16:creationId xmlns:a16="http://schemas.microsoft.com/office/drawing/2014/main" id="{B27270A9-79B1-4456-8BC9-0F2540765563}"/>
              </a:ext>
            </a:extLst>
          </p:cNvPr>
          <p:cNvSpPr txBox="1"/>
          <p:nvPr/>
        </p:nvSpPr>
        <p:spPr>
          <a:xfrm>
            <a:off x="3132827" y="4820267"/>
            <a:ext cx="2282107" cy="1323439"/>
          </a:xfrm>
          <a:prstGeom prst="rect">
            <a:avLst/>
          </a:prstGeom>
          <a:noFill/>
        </p:spPr>
        <p:txBody>
          <a:bodyPr wrap="square" rtlCol="0">
            <a:spAutoFit/>
          </a:bodyPr>
          <a:lstStyle/>
          <a:p>
            <a:pPr algn="ctr"/>
            <a:r>
              <a:rPr lang="fi-FI" sz="6000" dirty="0">
                <a:solidFill>
                  <a:srgbClr val="0070C0"/>
                </a:solidFill>
              </a:rPr>
              <a:t>7 %</a:t>
            </a:r>
          </a:p>
          <a:p>
            <a:pPr algn="ctr"/>
            <a:r>
              <a:rPr lang="fi-FI" sz="2000" dirty="0">
                <a:solidFill>
                  <a:srgbClr val="0070C0"/>
                </a:solidFill>
              </a:rPr>
              <a:t>lääkeaineista</a:t>
            </a:r>
            <a:endParaRPr lang="fi-FI" sz="1400" dirty="0">
              <a:solidFill>
                <a:srgbClr val="0070C0"/>
              </a:solidFill>
            </a:endParaRPr>
          </a:p>
        </p:txBody>
      </p:sp>
      <p:sp>
        <p:nvSpPr>
          <p:cNvPr id="10" name="Rounded Rectangle 43"/>
          <p:cNvSpPr/>
          <p:nvPr/>
        </p:nvSpPr>
        <p:spPr>
          <a:xfrm>
            <a:off x="6501277" y="4837709"/>
            <a:ext cx="2020149" cy="1298970"/>
          </a:xfrm>
          <a:prstGeom prst="round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iruutu 29">
            <a:extLst>
              <a:ext uri="{FF2B5EF4-FFF2-40B4-BE49-F238E27FC236}">
                <a16:creationId xmlns:a16="http://schemas.microsoft.com/office/drawing/2014/main" id="{B27270A9-79B1-4456-8BC9-0F2540765563}"/>
              </a:ext>
            </a:extLst>
          </p:cNvPr>
          <p:cNvSpPr txBox="1"/>
          <p:nvPr/>
        </p:nvSpPr>
        <p:spPr>
          <a:xfrm>
            <a:off x="6370299" y="4821398"/>
            <a:ext cx="2282107" cy="1323439"/>
          </a:xfrm>
          <a:prstGeom prst="rect">
            <a:avLst/>
          </a:prstGeom>
          <a:noFill/>
        </p:spPr>
        <p:txBody>
          <a:bodyPr wrap="square" rtlCol="0">
            <a:spAutoFit/>
          </a:bodyPr>
          <a:lstStyle/>
          <a:p>
            <a:pPr algn="ctr"/>
            <a:r>
              <a:rPr lang="fi-FI" sz="6000" dirty="0">
                <a:solidFill>
                  <a:srgbClr val="0070C0"/>
                </a:solidFill>
              </a:rPr>
              <a:t>18 %</a:t>
            </a:r>
          </a:p>
          <a:p>
            <a:pPr algn="ctr"/>
            <a:r>
              <a:rPr lang="fi-FI" sz="2000" dirty="0">
                <a:solidFill>
                  <a:srgbClr val="0070C0"/>
                </a:solidFill>
              </a:rPr>
              <a:t>resepteistä</a:t>
            </a:r>
            <a:endParaRPr lang="fi-FI" sz="1400" dirty="0">
              <a:solidFill>
                <a:srgbClr val="0070C0"/>
              </a:solidFill>
            </a:endParaRPr>
          </a:p>
        </p:txBody>
      </p:sp>
      <p:cxnSp>
        <p:nvCxnSpPr>
          <p:cNvPr id="13" name="Suora nuoliyhdysviiva 12"/>
          <p:cNvCxnSpPr>
            <a:stCxn id="9" idx="3"/>
            <a:endCxn id="11" idx="1"/>
          </p:cNvCxnSpPr>
          <p:nvPr/>
        </p:nvCxnSpPr>
        <p:spPr>
          <a:xfrm>
            <a:off x="5414934" y="5481987"/>
            <a:ext cx="955365" cy="1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Kuva 1">
            <a:extLst>
              <a:ext uri="{FF2B5EF4-FFF2-40B4-BE49-F238E27FC236}">
                <a16:creationId xmlns:a16="http://schemas.microsoft.com/office/drawing/2014/main" id="{A0FBC141-CA37-4D02-B383-F289DB298A41}"/>
              </a:ext>
            </a:extLst>
          </p:cNvPr>
          <p:cNvPicPr>
            <a:picLocks noChangeAspect="1"/>
          </p:cNvPicPr>
          <p:nvPr/>
        </p:nvPicPr>
        <p:blipFill>
          <a:blip r:embed="rId2"/>
          <a:stretch>
            <a:fillRect/>
          </a:stretch>
        </p:blipFill>
        <p:spPr>
          <a:xfrm>
            <a:off x="1054279" y="1665411"/>
            <a:ext cx="10406774" cy="2847079"/>
          </a:xfrm>
          <a:prstGeom prst="rect">
            <a:avLst/>
          </a:prstGeom>
        </p:spPr>
      </p:pic>
    </p:spTree>
    <p:extLst>
      <p:ext uri="{BB962C8B-B14F-4D97-AF65-F5344CB8AC3E}">
        <p14:creationId xmlns:p14="http://schemas.microsoft.com/office/powerpoint/2010/main" val="350540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2014-05-19 at 11.57.3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1658890"/>
            <a:ext cx="7568132" cy="4328025"/>
          </a:xfrm>
          <a:prstGeom prst="rect">
            <a:avLst/>
          </a:prstGeom>
        </p:spPr>
      </p:pic>
      <p:sp>
        <p:nvSpPr>
          <p:cNvPr id="4" name="Text Box 5"/>
          <p:cNvSpPr txBox="1">
            <a:spLocks noChangeArrowheads="1"/>
          </p:cNvSpPr>
          <p:nvPr/>
        </p:nvSpPr>
        <p:spPr bwMode="auto">
          <a:xfrm>
            <a:off x="5749313" y="6270800"/>
            <a:ext cx="33917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charset="0"/>
                <a:ea typeface="ＭＳ Ｐゴシック" charset="0"/>
                <a:cs typeface="ＭＳ Ｐゴシック" charset="0"/>
              </a:defRPr>
            </a:lvl1pPr>
            <a:lvl2pPr marL="37931725" indent="-37474525">
              <a:defRPr sz="2000" b="1">
                <a:solidFill>
                  <a:schemeClr val="tx1"/>
                </a:solidFill>
                <a:latin typeface="Times" charset="0"/>
                <a:ea typeface="ＭＳ Ｐゴシック" charset="0"/>
              </a:defRPr>
            </a:lvl2pPr>
            <a:lvl3pPr>
              <a:defRPr sz="2000" b="1">
                <a:solidFill>
                  <a:schemeClr val="tx1"/>
                </a:solidFill>
                <a:latin typeface="Times" charset="0"/>
                <a:ea typeface="ＭＳ Ｐゴシック" charset="0"/>
              </a:defRPr>
            </a:lvl3pPr>
            <a:lvl4pPr>
              <a:defRPr sz="2000" b="1">
                <a:solidFill>
                  <a:schemeClr val="tx1"/>
                </a:solidFill>
                <a:latin typeface="Times" charset="0"/>
                <a:ea typeface="ＭＳ Ｐゴシック" charset="0"/>
              </a:defRPr>
            </a:lvl4pPr>
            <a:lvl5pPr>
              <a:defRPr sz="2000" b="1">
                <a:solidFill>
                  <a:schemeClr val="tx1"/>
                </a:solidFill>
                <a:latin typeface="Times" charset="0"/>
                <a:ea typeface="ＭＳ Ｐゴシック" charset="0"/>
              </a:defRPr>
            </a:lvl5pPr>
            <a:lvl6pPr marL="457200" eaLnBrk="0" fontAlgn="base" hangingPunct="0">
              <a:spcBef>
                <a:spcPct val="0"/>
              </a:spcBef>
              <a:spcAft>
                <a:spcPct val="0"/>
              </a:spcAft>
              <a:defRPr sz="2000" b="1">
                <a:solidFill>
                  <a:schemeClr val="tx1"/>
                </a:solidFill>
                <a:latin typeface="Times" charset="0"/>
                <a:ea typeface="ＭＳ Ｐゴシック" charset="0"/>
              </a:defRPr>
            </a:lvl6pPr>
            <a:lvl7pPr marL="914400" eaLnBrk="0" fontAlgn="base" hangingPunct="0">
              <a:spcBef>
                <a:spcPct val="0"/>
              </a:spcBef>
              <a:spcAft>
                <a:spcPct val="0"/>
              </a:spcAft>
              <a:defRPr sz="2000" b="1">
                <a:solidFill>
                  <a:schemeClr val="tx1"/>
                </a:solidFill>
                <a:latin typeface="Times" charset="0"/>
                <a:ea typeface="ＭＳ Ｐゴシック" charset="0"/>
              </a:defRPr>
            </a:lvl7pPr>
            <a:lvl8pPr marL="1371600" eaLnBrk="0" fontAlgn="base" hangingPunct="0">
              <a:spcBef>
                <a:spcPct val="0"/>
              </a:spcBef>
              <a:spcAft>
                <a:spcPct val="0"/>
              </a:spcAft>
              <a:defRPr sz="2000" b="1">
                <a:solidFill>
                  <a:schemeClr val="tx1"/>
                </a:solidFill>
                <a:latin typeface="Times" charset="0"/>
                <a:ea typeface="ＭＳ Ｐゴシック" charset="0"/>
              </a:defRPr>
            </a:lvl8pPr>
            <a:lvl9pPr marL="1828800" eaLnBrk="0" fontAlgn="base" hangingPunct="0">
              <a:spcBef>
                <a:spcPct val="0"/>
              </a:spcBef>
              <a:spcAft>
                <a:spcPct val="0"/>
              </a:spcAft>
              <a:defRPr sz="2000" b="1">
                <a:solidFill>
                  <a:schemeClr val="tx1"/>
                </a:solidFill>
                <a:latin typeface="Times" charset="0"/>
                <a:ea typeface="ＭＳ Ｐゴシック" charset="0"/>
              </a:defRPr>
            </a:lvl9pPr>
          </a:lstStyle>
          <a:p>
            <a:pPr algn="r"/>
            <a:r>
              <a:rPr lang="en-US" sz="1200" b="0" dirty="0" err="1">
                <a:solidFill>
                  <a:srgbClr val="000000"/>
                </a:solidFill>
              </a:rPr>
              <a:t>Stanek</a:t>
            </a:r>
            <a:r>
              <a:rPr lang="en-US" sz="1200" b="0" dirty="0">
                <a:solidFill>
                  <a:srgbClr val="000000"/>
                </a:solidFill>
              </a:rPr>
              <a:t> et al., 2012. </a:t>
            </a:r>
            <a:r>
              <a:rPr lang="en-US" sz="1200" b="0" dirty="0" err="1">
                <a:solidFill>
                  <a:srgbClr val="000000"/>
                </a:solidFill>
              </a:rPr>
              <a:t>Clin</a:t>
            </a:r>
            <a:r>
              <a:rPr lang="en-US" sz="1200" b="0" dirty="0">
                <a:solidFill>
                  <a:srgbClr val="000000"/>
                </a:solidFill>
              </a:rPr>
              <a:t>. </a:t>
            </a:r>
            <a:r>
              <a:rPr lang="en-US" sz="1200" b="0" dirty="0" err="1">
                <a:solidFill>
                  <a:srgbClr val="000000"/>
                </a:solidFill>
              </a:rPr>
              <a:t>Pharmacol</a:t>
            </a:r>
            <a:r>
              <a:rPr lang="en-US" sz="1200" b="0" dirty="0">
                <a:solidFill>
                  <a:srgbClr val="000000"/>
                </a:solidFill>
              </a:rPr>
              <a:t>. </a:t>
            </a:r>
            <a:r>
              <a:rPr lang="en-US" sz="1200" b="0" dirty="0" err="1">
                <a:solidFill>
                  <a:srgbClr val="000000"/>
                </a:solidFill>
              </a:rPr>
              <a:t>Ther</a:t>
            </a:r>
            <a:r>
              <a:rPr lang="en-US" sz="1200" b="0" dirty="0">
                <a:solidFill>
                  <a:srgbClr val="000000"/>
                </a:solidFill>
              </a:rPr>
              <a:t>. 91:450-8</a:t>
            </a:r>
          </a:p>
        </p:txBody>
      </p:sp>
      <p:sp>
        <p:nvSpPr>
          <p:cNvPr id="5" name="Ellipsi 4"/>
          <p:cNvSpPr/>
          <p:nvPr/>
        </p:nvSpPr>
        <p:spPr>
          <a:xfrm>
            <a:off x="2982568" y="1604225"/>
            <a:ext cx="1796313" cy="4648395"/>
          </a:xfrm>
          <a:prstGeom prst="ellipse">
            <a:avLst/>
          </a:prstGeom>
          <a:solidFill>
            <a:schemeClr val="accent2">
              <a:alpha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6" name="Ellipsi 5"/>
          <p:cNvSpPr/>
          <p:nvPr/>
        </p:nvSpPr>
        <p:spPr>
          <a:xfrm>
            <a:off x="5503651" y="4129085"/>
            <a:ext cx="1685640" cy="1999772"/>
          </a:xfrm>
          <a:prstGeom prst="ellipse">
            <a:avLst/>
          </a:prstGeom>
          <a:solidFill>
            <a:schemeClr val="accent2">
              <a:alpha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7" name="Nuoli ylös ja alas 6"/>
          <p:cNvSpPr/>
          <p:nvPr/>
        </p:nvSpPr>
        <p:spPr>
          <a:xfrm>
            <a:off x="6214515" y="1696421"/>
            <a:ext cx="263912" cy="2432665"/>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pic>
        <p:nvPicPr>
          <p:cNvPr id="8" name="Kuva 7" descr="abomics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1055" y="2739531"/>
            <a:ext cx="1643136" cy="577214"/>
          </a:xfrm>
          <a:prstGeom prst="rect">
            <a:avLst/>
          </a:prstGeom>
        </p:spPr>
      </p:pic>
      <p:sp>
        <p:nvSpPr>
          <p:cNvPr id="9" name="Otsikko 1"/>
          <p:cNvSpPr txBox="1">
            <a:spLocks/>
          </p:cNvSpPr>
          <p:nvPr/>
        </p:nvSpPr>
        <p:spPr>
          <a:xfrm>
            <a:off x="1981200" y="522388"/>
            <a:ext cx="8229600" cy="735682"/>
          </a:xfrm>
          <a:prstGeom prst="rect">
            <a:avLst/>
          </a:prstGeom>
        </p:spPr>
        <p:txBody>
          <a:bodyPr>
            <a:normAutofit fontScale="60000" lnSpcReduction="20000"/>
          </a:bodyPr>
          <a:lstStyle>
            <a:lvl1pPr algn="l" defTabSz="457200" rtl="0" eaLnBrk="1" latinLnBrk="0" hangingPunct="1">
              <a:spcBef>
                <a:spcPct val="0"/>
              </a:spcBef>
              <a:buNone/>
              <a:defRPr sz="4400" kern="1200">
                <a:solidFill>
                  <a:srgbClr val="0B5CA4"/>
                </a:solidFill>
                <a:latin typeface="+mj-lt"/>
                <a:ea typeface="+mj-ea"/>
                <a:cs typeface="+mj-cs"/>
              </a:defRPr>
            </a:lvl1pPr>
          </a:lstStyle>
          <a:p>
            <a:r>
              <a:rPr lang="en-US" dirty="0"/>
              <a:t>Adoption of Pharmacogenomic Testing by US Physicians: Results of a Nationwide Survey</a:t>
            </a:r>
          </a:p>
        </p:txBody>
      </p:sp>
    </p:spTree>
    <p:extLst>
      <p:ext uri="{BB962C8B-B14F-4D97-AF65-F5344CB8AC3E}">
        <p14:creationId xmlns:p14="http://schemas.microsoft.com/office/powerpoint/2010/main" val="41549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299" l="10000" r="100000">
                        <a14:foregroundMark x1="68378" y1="44167" x2="68378" y2="44167"/>
                        <a14:foregroundMark x1="60978" y1="44697" x2="60978" y2="44697"/>
                      </a14:backgroundRemoval>
                    </a14:imgEffect>
                  </a14:imgLayer>
                </a14:imgProps>
              </a:ext>
              <a:ext uri="{28A0092B-C50C-407E-A947-70E740481C1C}">
                <a14:useLocalDpi xmlns:a14="http://schemas.microsoft.com/office/drawing/2010/main"/>
              </a:ext>
            </a:extLst>
          </a:blip>
          <a:srcRect b="4907"/>
          <a:stretch/>
        </p:blipFill>
        <p:spPr>
          <a:xfrm>
            <a:off x="4441247" y="4234886"/>
            <a:ext cx="2356509" cy="2629276"/>
          </a:xfrm>
          <a:prstGeom prst="rect">
            <a:avLst/>
          </a:prstGeom>
        </p:spPr>
      </p:pic>
      <p:sp>
        <p:nvSpPr>
          <p:cNvPr id="2" name="Otsikko 1"/>
          <p:cNvSpPr>
            <a:spLocks noGrp="1"/>
          </p:cNvSpPr>
          <p:nvPr>
            <p:ph type="title"/>
          </p:nvPr>
        </p:nvSpPr>
        <p:spPr/>
        <p:txBody>
          <a:bodyPr/>
          <a:lstStyle/>
          <a:p>
            <a:r>
              <a:rPr lang="fi-FI"/>
              <a:t>Farmakogenetiikka</a:t>
            </a:r>
            <a:endParaRPr lang="fi-FI" dirty="0"/>
          </a:p>
        </p:txBody>
      </p:sp>
      <p:pic>
        <p:nvPicPr>
          <p:cNvPr id="4" name="Kuva 3"/>
          <p:cNvPicPr>
            <a:picLocks noChangeAspect="1"/>
          </p:cNvPicPr>
          <p:nvPr/>
        </p:nvPicPr>
        <p:blipFill>
          <a:blip r:embed="rId5"/>
          <a:stretch>
            <a:fillRect/>
          </a:stretch>
        </p:blipFill>
        <p:spPr>
          <a:xfrm>
            <a:off x="7555208" y="16014"/>
            <a:ext cx="3402000" cy="6858000"/>
          </a:xfrm>
          <a:prstGeom prst="rect">
            <a:avLst/>
          </a:prstGeom>
        </p:spPr>
      </p:pic>
      <p:sp>
        <p:nvSpPr>
          <p:cNvPr id="6" name="Tekstiruutu 5"/>
          <p:cNvSpPr txBox="1"/>
          <p:nvPr/>
        </p:nvSpPr>
        <p:spPr>
          <a:xfrm>
            <a:off x="838200" y="1690688"/>
            <a:ext cx="4503565" cy="1754326"/>
          </a:xfrm>
          <a:prstGeom prst="rect">
            <a:avLst/>
          </a:prstGeom>
          <a:noFill/>
        </p:spPr>
        <p:txBody>
          <a:bodyPr wrap="square" rtlCol="0">
            <a:spAutoFit/>
          </a:bodyPr>
          <a:lstStyle/>
          <a:p>
            <a:r>
              <a:rPr lang="fi-FI" dirty="0" err="1"/>
              <a:t>Farmakogenetiikka</a:t>
            </a:r>
            <a:r>
              <a:rPr lang="fi-FI" dirty="0"/>
              <a:t> on farmakologiaan kuuluva tieteenala, joka tutkii perinnöllisten tekijöiden merkitystä lääkeaineiden aineenvaihdunnassa ja vaikutuksissa ihmiselimistössä</a:t>
            </a:r>
          </a:p>
          <a:p>
            <a:endParaRPr lang="fi-FI" dirty="0"/>
          </a:p>
        </p:txBody>
      </p:sp>
      <p:sp>
        <p:nvSpPr>
          <p:cNvPr id="7" name="Kuvatekstipilvi 6"/>
          <p:cNvSpPr/>
          <p:nvPr/>
        </p:nvSpPr>
        <p:spPr>
          <a:xfrm>
            <a:off x="959336" y="3290072"/>
            <a:ext cx="6595872" cy="950976"/>
          </a:xfrm>
          <a:prstGeom prst="cloudCallout">
            <a:avLst>
              <a:gd name="adj1" fmla="val 20977"/>
              <a:gd name="adj2" fmla="val 140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dirty="0"/>
              <a:t>”Ei minulla lääkeallergioita ole, mutta olen CYP2D6 hidas </a:t>
            </a:r>
            <a:r>
              <a:rPr lang="fi-FI" dirty="0" err="1"/>
              <a:t>metaboloija</a:t>
            </a:r>
            <a:r>
              <a:rPr lang="fi-FI" dirty="0"/>
              <a:t>”</a:t>
            </a:r>
          </a:p>
        </p:txBody>
      </p:sp>
      <p:pic>
        <p:nvPicPr>
          <p:cNvPr id="8" name="Kuva 7"/>
          <p:cNvPicPr>
            <a:picLocks noChangeAspect="1"/>
          </p:cNvPicPr>
          <p:nvPr/>
        </p:nvPicPr>
        <p:blipFill>
          <a:blip r:embed="rId6"/>
          <a:stretch>
            <a:fillRect/>
          </a:stretch>
        </p:blipFill>
        <p:spPr>
          <a:xfrm>
            <a:off x="295982" y="4228724"/>
            <a:ext cx="2794000" cy="2641600"/>
          </a:xfrm>
          <a:prstGeom prst="rect">
            <a:avLst/>
          </a:prstGeom>
        </p:spPr>
      </p:pic>
    </p:spTree>
    <p:extLst>
      <p:ext uri="{BB962C8B-B14F-4D97-AF65-F5344CB8AC3E}">
        <p14:creationId xmlns:p14="http://schemas.microsoft.com/office/powerpoint/2010/main" val="226397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3600" dirty="0"/>
              <a:t>Metabolianopeuden luokittelusta </a:t>
            </a:r>
            <a:endParaRPr lang="en-US" sz="3600" dirty="0"/>
          </a:p>
        </p:txBody>
      </p:sp>
      <p:sp>
        <p:nvSpPr>
          <p:cNvPr id="3" name="Sisällön paikkamerkki 2"/>
          <p:cNvSpPr>
            <a:spLocks noGrp="1"/>
          </p:cNvSpPr>
          <p:nvPr>
            <p:ph idx="1"/>
          </p:nvPr>
        </p:nvSpPr>
        <p:spPr/>
        <p:txBody>
          <a:bodyPr>
            <a:normAutofit/>
          </a:bodyPr>
          <a:lstStyle/>
          <a:p>
            <a:r>
              <a:rPr lang="fi-FI" dirty="0"/>
              <a:t>Geenitestien perusteella luokitellaan neljään ryhmään</a:t>
            </a:r>
          </a:p>
          <a:p>
            <a:pPr lvl="2"/>
            <a:r>
              <a:rPr lang="fi-FI" dirty="0" err="1"/>
              <a:t>Ultrarapid</a:t>
            </a:r>
            <a:r>
              <a:rPr lang="fi-FI" dirty="0"/>
              <a:t> </a:t>
            </a:r>
            <a:r>
              <a:rPr lang="fi-FI" dirty="0" err="1"/>
              <a:t>metabolizer</a:t>
            </a:r>
            <a:endParaRPr lang="fi-FI" dirty="0"/>
          </a:p>
          <a:p>
            <a:pPr lvl="2"/>
            <a:r>
              <a:rPr lang="fi-FI" dirty="0" err="1"/>
              <a:t>Normal</a:t>
            </a:r>
            <a:r>
              <a:rPr lang="fi-FI" dirty="0"/>
              <a:t> </a:t>
            </a:r>
            <a:r>
              <a:rPr lang="fi-FI" dirty="0" err="1"/>
              <a:t>metabolizer</a:t>
            </a:r>
            <a:r>
              <a:rPr lang="fi-FI" dirty="0"/>
              <a:t> (ent. </a:t>
            </a:r>
            <a:r>
              <a:rPr lang="fi-FI" dirty="0" err="1"/>
              <a:t>Extensive</a:t>
            </a:r>
            <a:r>
              <a:rPr lang="fi-FI" dirty="0"/>
              <a:t> </a:t>
            </a:r>
            <a:r>
              <a:rPr lang="fi-FI" dirty="0" err="1"/>
              <a:t>metabolizer</a:t>
            </a:r>
            <a:r>
              <a:rPr lang="fi-FI" dirty="0"/>
              <a:t>)</a:t>
            </a:r>
          </a:p>
          <a:p>
            <a:pPr lvl="2"/>
            <a:r>
              <a:rPr lang="fi-FI" dirty="0" err="1"/>
              <a:t>Intermediate</a:t>
            </a:r>
            <a:r>
              <a:rPr lang="fi-FI" dirty="0"/>
              <a:t> </a:t>
            </a:r>
            <a:r>
              <a:rPr lang="fi-FI" dirty="0" err="1"/>
              <a:t>metabolizer</a:t>
            </a:r>
            <a:endParaRPr lang="fi-FI" dirty="0"/>
          </a:p>
          <a:p>
            <a:pPr lvl="2"/>
            <a:r>
              <a:rPr lang="fi-FI" dirty="0" err="1"/>
              <a:t>Poor</a:t>
            </a:r>
            <a:r>
              <a:rPr lang="fi-FI" dirty="0"/>
              <a:t> </a:t>
            </a:r>
            <a:r>
              <a:rPr lang="fi-FI" dirty="0" err="1"/>
              <a:t>metabolizer</a:t>
            </a:r>
            <a:endParaRPr lang="fi-FI" dirty="0"/>
          </a:p>
          <a:p>
            <a:r>
              <a:rPr lang="fi-FI" dirty="0" err="1"/>
              <a:t>Clinical</a:t>
            </a:r>
            <a:r>
              <a:rPr lang="fi-FI" dirty="0"/>
              <a:t> Pharmacogenetics </a:t>
            </a:r>
            <a:r>
              <a:rPr lang="fi-FI" dirty="0" err="1"/>
              <a:t>Implementation</a:t>
            </a:r>
            <a:r>
              <a:rPr lang="fi-FI" dirty="0"/>
              <a:t> </a:t>
            </a:r>
            <a:r>
              <a:rPr lang="fi-FI" dirty="0" err="1"/>
              <a:t>Consortium</a:t>
            </a:r>
            <a:r>
              <a:rPr lang="fi-FI" dirty="0"/>
              <a:t> (CPIC)</a:t>
            </a:r>
          </a:p>
          <a:p>
            <a:pPr lvl="2"/>
            <a:r>
              <a:rPr lang="fi-FI" dirty="0"/>
              <a:t>Laatii ”käypä hoito” -suosituksia farmakogenetiikasta</a:t>
            </a:r>
          </a:p>
          <a:p>
            <a:pPr marL="349250" lvl="1" indent="0">
              <a:buNone/>
            </a:pPr>
            <a:endParaRPr lang="fi-FI" dirty="0"/>
          </a:p>
          <a:p>
            <a:endParaRPr lang="en-US" dirty="0"/>
          </a:p>
        </p:txBody>
      </p:sp>
    </p:spTree>
    <p:extLst>
      <p:ext uri="{BB962C8B-B14F-4D97-AF65-F5344CB8AC3E}">
        <p14:creationId xmlns:p14="http://schemas.microsoft.com/office/powerpoint/2010/main" val="54181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3600" dirty="0"/>
              <a:t>Uusissa lääkkeissä käyttö saattaa edellyttää metabolianopeuden tuntemista</a:t>
            </a:r>
          </a:p>
        </p:txBody>
      </p:sp>
      <p:sp>
        <p:nvSpPr>
          <p:cNvPr id="3" name="Sisällön paikkamerkki 2"/>
          <p:cNvSpPr>
            <a:spLocks noGrp="1"/>
          </p:cNvSpPr>
          <p:nvPr>
            <p:ph idx="1"/>
          </p:nvPr>
        </p:nvSpPr>
        <p:spPr/>
        <p:txBody>
          <a:bodyPr/>
          <a:lstStyle/>
          <a:p>
            <a:pPr marL="0" indent="0">
              <a:buNone/>
            </a:pPr>
            <a:r>
              <a:rPr lang="fi-FI" dirty="0"/>
              <a:t>Esimerkki CERDELGA </a:t>
            </a:r>
            <a:r>
              <a:rPr lang="fi-FI" baseline="30000" dirty="0"/>
              <a:t>TM </a:t>
            </a:r>
            <a:r>
              <a:rPr lang="fi-FI" dirty="0"/>
              <a:t> (</a:t>
            </a:r>
            <a:r>
              <a:rPr lang="fi-FI" dirty="0" err="1"/>
              <a:t>eliglustat</a:t>
            </a:r>
            <a:r>
              <a:rPr lang="fi-FI" dirty="0"/>
              <a:t>)</a:t>
            </a:r>
          </a:p>
          <a:p>
            <a:pPr marL="0" indent="0">
              <a:buNone/>
            </a:pPr>
            <a:endParaRPr lang="fi-FI" dirty="0"/>
          </a:p>
          <a:p>
            <a:pPr marL="0" indent="0">
              <a:buNone/>
            </a:pPr>
            <a:endParaRPr lang="fi-FI" dirty="0"/>
          </a:p>
        </p:txBody>
      </p:sp>
      <p:pic>
        <p:nvPicPr>
          <p:cNvPr id="4" name="Kuva 3"/>
          <p:cNvPicPr>
            <a:picLocks noChangeAspect="1"/>
          </p:cNvPicPr>
          <p:nvPr/>
        </p:nvPicPr>
        <p:blipFill>
          <a:blip r:embed="rId2"/>
          <a:stretch>
            <a:fillRect/>
          </a:stretch>
        </p:blipFill>
        <p:spPr>
          <a:xfrm>
            <a:off x="1487649" y="2914650"/>
            <a:ext cx="8332834" cy="2412724"/>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34227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err="1"/>
              <a:t>Kodeiini</a:t>
            </a:r>
            <a:r>
              <a:rPr lang="en-US" dirty="0"/>
              <a:t> </a:t>
            </a:r>
            <a:r>
              <a:rPr lang="en-US" dirty="0" err="1"/>
              <a:t>ja</a:t>
            </a:r>
            <a:r>
              <a:rPr lang="en-US" dirty="0"/>
              <a:t> CYP2D6</a:t>
            </a:r>
          </a:p>
        </p:txBody>
      </p:sp>
      <p:pic>
        <p:nvPicPr>
          <p:cNvPr id="4" name="Sisällön paikkamerkki 3"/>
          <p:cNvPicPr>
            <a:picLocks noChangeAspect="1"/>
          </p:cNvPicPr>
          <p:nvPr/>
        </p:nvPicPr>
        <p:blipFill>
          <a:blip r:embed="rId2"/>
          <a:stretch>
            <a:fillRect/>
          </a:stretch>
        </p:blipFill>
        <p:spPr>
          <a:xfrm>
            <a:off x="1981200" y="1417640"/>
            <a:ext cx="6518765" cy="5156415"/>
          </a:xfrm>
          <a:prstGeom prst="rect">
            <a:avLst/>
          </a:prstGeom>
        </p:spPr>
      </p:pic>
    </p:spTree>
    <p:extLst>
      <p:ext uri="{BB962C8B-B14F-4D97-AF65-F5344CB8AC3E}">
        <p14:creationId xmlns:p14="http://schemas.microsoft.com/office/powerpoint/2010/main" val="3852154867"/>
      </p:ext>
    </p:extLst>
  </p:cSld>
  <p:clrMapOvr>
    <a:masterClrMapping/>
  </p:clrMapOvr>
</p:sld>
</file>

<file path=ppt/theme/theme1.xml><?xml version="1.0" encoding="utf-8"?>
<a:theme xmlns:a="http://schemas.openxmlformats.org/drawingml/2006/main" name="Office-teema">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EE82A80-2C5D-4453-8BE2-8DF4DE8ED43E}" vid="{06775070-C5BC-4105-AEA4-8E66BBFB418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6F027E5ED6AB4C936CE9BCAF0BB00A" ma:contentTypeVersion="3" ma:contentTypeDescription="Create a new document." ma:contentTypeScope="" ma:versionID="3470ab6a377b49930aa8da1cd8ed336e">
  <xsd:schema xmlns:xsd="http://www.w3.org/2001/XMLSchema" xmlns:xs="http://www.w3.org/2001/XMLSchema" xmlns:p="http://schemas.microsoft.com/office/2006/metadata/properties" xmlns:ns2="c912a4ca-8138-40c9-90ec-72f48a37c593" targetNamespace="http://schemas.microsoft.com/office/2006/metadata/properties" ma:root="true" ma:fieldsID="f825bcd488f2618296eb069eb68ad237" ns2:_="">
    <xsd:import namespace="c912a4ca-8138-40c9-90ec-72f48a37c593"/>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2a4ca-8138-40c9-90ec-72f48a37c59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5239C8-420B-4696-ABC2-3953EDD882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12a4ca-8138-40c9-90ec-72f48a37c5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235A4-E6BD-41E9-9F61-242D73A18305}">
  <ds:schemaRefs>
    <ds:schemaRef ds:uri="http://schemas.microsoft.com/sharepoint/v3/contenttype/forms"/>
  </ds:schemaRefs>
</ds:datastoreItem>
</file>

<file path=customXml/itemProps3.xml><?xml version="1.0" encoding="utf-8"?>
<ds:datastoreItem xmlns:ds="http://schemas.openxmlformats.org/officeDocument/2006/customXml" ds:itemID="{BB3271F8-E6A2-4FAB-BECC-C0A41548199D}">
  <ds:schemaRefs>
    <ds:schemaRef ds:uri="http://schemas.microsoft.com/office/2006/documentManagement/types"/>
    <ds:schemaRef ds:uri="http://purl.org/dc/terms/"/>
    <ds:schemaRef ds:uri="http://purl.org/dc/dcmitype/"/>
    <ds:schemaRef ds:uri="c912a4ca-8138-40c9-90ec-72f48a37c593"/>
    <ds:schemaRef ds:uri="http://purl.org/dc/elements/1.1/"/>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Abomics kalvopohja 2016</Template>
  <TotalTime>202</TotalTime>
  <Words>883</Words>
  <Application>Microsoft Office PowerPoint</Application>
  <PresentationFormat>Laajakuva</PresentationFormat>
  <Paragraphs>173</Paragraphs>
  <Slides>33</Slides>
  <Notes>7</Notes>
  <HiddenSlides>2</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33</vt:i4>
      </vt:variant>
    </vt:vector>
  </HeadingPairs>
  <TitlesOfParts>
    <vt:vector size="41" baseType="lpstr">
      <vt:lpstr>MS PGothic</vt:lpstr>
      <vt:lpstr>Arial</vt:lpstr>
      <vt:lpstr>Calibri</vt:lpstr>
      <vt:lpstr>Century Gothic</vt:lpstr>
      <vt:lpstr>Franklin Gothic Medium</vt:lpstr>
      <vt:lpstr>Times</vt:lpstr>
      <vt:lpstr>Wingdings</vt:lpstr>
      <vt:lpstr>Office-teema</vt:lpstr>
      <vt:lpstr>Genomitieto osana terveydenhuoltoa: taloudelliset ja terveydelliset edut</vt:lpstr>
      <vt:lpstr>PowerPoint-esitys</vt:lpstr>
      <vt:lpstr>Sama annos ei sovi kaikille</vt:lpstr>
      <vt:lpstr>Ongelman yleisyydestä</vt:lpstr>
      <vt:lpstr>PowerPoint-esitys</vt:lpstr>
      <vt:lpstr>Farmakogenetiikka</vt:lpstr>
      <vt:lpstr>Metabolianopeuden luokittelusta </vt:lpstr>
      <vt:lpstr>Uusissa lääkkeissä käyttö saattaa edellyttää metabolianopeuden tuntemista</vt:lpstr>
      <vt:lpstr>Kodeiini ja CYP2D6</vt:lpstr>
      <vt:lpstr>Kodeiinin suositukset</vt:lpstr>
      <vt:lpstr>PowerPoint-esitys</vt:lpstr>
      <vt:lpstr>CYP2D6 lääkkeitä ja saajat</vt:lpstr>
      <vt:lpstr>PowerPoint-esitys</vt:lpstr>
      <vt:lpstr>Klopidogreeli ja CYP2C19</vt:lpstr>
      <vt:lpstr>Klopidogreeli ja CYP2C19</vt:lpstr>
      <vt:lpstr>CYP2C19 lääkkeitä ja reseptimääriä</vt:lpstr>
      <vt:lpstr>PowerPoint-esitys</vt:lpstr>
      <vt:lpstr>Farmakogenetiikan testipaketti</vt:lpstr>
      <vt:lpstr>PowerPoint-esitys</vt:lpstr>
      <vt:lpstr>Lääketesti on lääkehoidon veriryhmä</vt:lpstr>
      <vt:lpstr>2015 ja 2016 ”kandipilotit”</vt:lpstr>
      <vt:lpstr>Lääkehoidon turvallisuudesta</vt:lpstr>
      <vt:lpstr>Kustannussäästöt kodeiini </vt:lpstr>
      <vt:lpstr>Kustannussäästöt klopidogreeli </vt:lpstr>
      <vt:lpstr>Kustannussäästöt estrogeeni </vt:lpstr>
      <vt:lpstr>Kustannussäästöt estrogeeni </vt:lpstr>
      <vt:lpstr>PowerPoint-esitys</vt:lpstr>
      <vt:lpstr>Kustannussäästöt psykiatria </vt:lpstr>
      <vt:lpstr>GeneAccount Service kuluttajatesti</vt:lpstr>
      <vt:lpstr>PowerPoint-esitys</vt:lpstr>
      <vt:lpstr>Potilastapaus Tampereelta</vt:lpstr>
      <vt:lpstr>Lääkärin kommentit Tampereelta</vt:lpstr>
      <vt:lpstr>Kiitos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Lääkehoito kokonaisuutena – lääkärin näkökulma</dc:title>
  <dc:creator>Jari Forsström</dc:creator>
  <cp:lastModifiedBy>Jari Forsström</cp:lastModifiedBy>
  <cp:revision>45</cp:revision>
  <dcterms:created xsi:type="dcterms:W3CDTF">2016-01-12T10:40:15Z</dcterms:created>
  <dcterms:modified xsi:type="dcterms:W3CDTF">2018-11-15T08:58:08Z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0x010100C86F027E5ED6AB4C936CE9BCAF0BB00A</vt:lpwstr>
  </property>
</Properties>
</file>